
<file path=[Content_Types].xml><?xml version="1.0" encoding="utf-8"?>
<Types xmlns="http://schemas.openxmlformats.org/package/2006/content-types">
  <Default Extension="xml" ContentType="application/xml"/>
  <Default Extension="jpeg" ContentType="image/jpeg"/>
  <Default Extension="bin" ContentType="application/vnd.openxmlformats-officedocument.presentationml.printerSettings"/>
  <Default Extension="png" ContentType="image/png"/>
  <Default Extension="rels" ContentType="application/vnd.openxmlformats-package.relationships+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2" Type="http://schemas.openxmlformats.org/package/2006/relationships/metadata/core-properties" Target="docProps/core.xml"/><Relationship Id="rId3"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27"/>
  </p:notesMasterIdLst>
  <p:sldIdLst>
    <p:sldId id="301" r:id="rId2"/>
    <p:sldId id="397" r:id="rId3"/>
    <p:sldId id="406" r:id="rId4"/>
    <p:sldId id="399" r:id="rId5"/>
    <p:sldId id="382" r:id="rId6"/>
    <p:sldId id="383" r:id="rId7"/>
    <p:sldId id="386" r:id="rId8"/>
    <p:sldId id="396" r:id="rId9"/>
    <p:sldId id="395" r:id="rId10"/>
    <p:sldId id="398" r:id="rId11"/>
    <p:sldId id="385" r:id="rId12"/>
    <p:sldId id="387" r:id="rId13"/>
    <p:sldId id="388" r:id="rId14"/>
    <p:sldId id="405" r:id="rId15"/>
    <p:sldId id="389" r:id="rId16"/>
    <p:sldId id="391" r:id="rId17"/>
    <p:sldId id="392" r:id="rId18"/>
    <p:sldId id="403" r:id="rId19"/>
    <p:sldId id="408" r:id="rId20"/>
    <p:sldId id="401" r:id="rId21"/>
    <p:sldId id="390" r:id="rId22"/>
    <p:sldId id="402" r:id="rId23"/>
    <p:sldId id="393" r:id="rId24"/>
    <p:sldId id="394" r:id="rId25"/>
    <p:sldId id="407" r:id="rId26"/>
  </p:sldIdLst>
  <p:sldSz cx="12192000" cy="6858000"/>
  <p:notesSz cx="6858000" cy="9144000"/>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xmlns="">
        <p15:guide id="1" orient="horz" pos="2160" userDrawn="1">
          <p15:clr>
            <a:srgbClr val="A4A3A4"/>
          </p15:clr>
        </p15:guide>
        <p15:guide id="2" pos="3840" userDrawn="1">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clrMru>
    <a:srgbClr val="112DB7"/>
    <a:srgbClr val="E7C3C8"/>
    <a:srgbClr val="389ED9"/>
    <a:srgbClr val="065096"/>
    <a:srgbClr val="EFEBEE"/>
    <a:srgbClr val="9F414E"/>
    <a:srgbClr val="3B3439"/>
    <a:srgbClr val="D5D1D4"/>
    <a:srgbClr val="6B5D67"/>
    <a:srgbClr val="D8A0A8"/>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xmlns="" val="1"/>
    </p:ext>
  </p:extLst>
</p:presentationPr>
</file>

<file path=ppt/tableStyles.xml><?xml version="1.0" encoding="utf-8"?>
<a:tblStyleLst xmlns:a="http://schemas.openxmlformats.org/drawingml/2006/main" def="{5C22544A-7EE6-4342-B048-85BDC9FD1C3A}">
  <a:tblStyle styleId="{5C22544A-7EE6-4342-B048-85BDC9FD1C3A}" styleName="中度样式 2 - 强调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4965" autoAdjust="0"/>
    <p:restoredTop sz="94424" autoAdjust="0"/>
  </p:normalViewPr>
  <p:slideViewPr>
    <p:cSldViewPr snapToGrid="0">
      <p:cViewPr varScale="1">
        <p:scale>
          <a:sx n="101" d="100"/>
          <a:sy n="101" d="100"/>
        </p:scale>
        <p:origin x="-728" y="-112"/>
      </p:cViewPr>
      <p:guideLst>
        <p:guide orient="horz" pos="2160"/>
        <p:guide pos="3840"/>
      </p:guideLst>
    </p:cSldViewPr>
  </p:slideViewPr>
  <p:outlineViewPr>
    <p:cViewPr>
      <p:scale>
        <a:sx n="33" d="100"/>
        <a:sy n="33" d="100"/>
      </p:scale>
      <p:origin x="0" y="0"/>
    </p:cViewPr>
  </p:outlineViewPr>
  <p:notesTextViewPr>
    <p:cViewPr>
      <p:scale>
        <a:sx n="1" d="1"/>
        <a:sy n="1" d="1"/>
      </p:scale>
      <p:origin x="0" y="0"/>
    </p:cViewPr>
  </p:notesTextViewPr>
  <p:sorterViewPr>
    <p:cViewPr>
      <p:scale>
        <a:sx n="66" d="100"/>
        <a:sy n="66" d="100"/>
      </p:scale>
      <p:origin x="0" y="0"/>
    </p:cViewPr>
  </p:sorterViewPr>
  <p:gridSpacing cx="72008" cy="72008"/>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slide" Target="slides/slide20.xml"/><Relationship Id="rId22" Type="http://schemas.openxmlformats.org/officeDocument/2006/relationships/slide" Target="slides/slide21.xml"/><Relationship Id="rId23" Type="http://schemas.openxmlformats.org/officeDocument/2006/relationships/slide" Target="slides/slide22.xml"/><Relationship Id="rId24" Type="http://schemas.openxmlformats.org/officeDocument/2006/relationships/slide" Target="slides/slide23.xml"/><Relationship Id="rId25" Type="http://schemas.openxmlformats.org/officeDocument/2006/relationships/slide" Target="slides/slide24.xml"/><Relationship Id="rId26" Type="http://schemas.openxmlformats.org/officeDocument/2006/relationships/slide" Target="slides/slide25.xml"/><Relationship Id="rId27" Type="http://schemas.openxmlformats.org/officeDocument/2006/relationships/notesMaster" Target="notesMasters/notesMaster1.xml"/><Relationship Id="rId28" Type="http://schemas.openxmlformats.org/officeDocument/2006/relationships/printerSettings" Target="printerSettings/printerSettings1.bin"/><Relationship Id="rId29" Type="http://schemas.openxmlformats.org/officeDocument/2006/relationships/presProps" Target="presProps.xml"/><Relationship Id="rId30" Type="http://schemas.openxmlformats.org/officeDocument/2006/relationships/viewProps" Target="viewProps.xml"/><Relationship Id="rId31" Type="http://schemas.openxmlformats.org/officeDocument/2006/relationships/theme" Target="theme/theme1.xml"/><Relationship Id="rId32"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jpe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38D37B43-4344-45C6-A468-2D7C14B8F170}" type="datetimeFigureOut">
              <a:rPr lang="zh-CN" altLang="en-US" smtClean="0"/>
              <a:pPr/>
              <a:t>17/7/19</a:t>
            </a:fld>
            <a:endParaRPr lang="zh-CN" altLang="en-US"/>
          </a:p>
        </p:txBody>
      </p:sp>
      <p:sp>
        <p:nvSpPr>
          <p:cNvPr id="4" name="幻灯片图像占位符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zh-CN" altLang="en-US" smtClean="0"/>
              <a:t>单击此处编辑母版文本样式</a:t>
            </a:r>
          </a:p>
          <a:p>
            <a:pPr lvl="1"/>
            <a:r>
              <a:rPr lang="zh-CN" altLang="en-US" smtClean="0"/>
              <a:t>第二级</a:t>
            </a:r>
          </a:p>
          <a:p>
            <a:pPr lvl="2"/>
            <a:r>
              <a:rPr lang="zh-CN" altLang="en-US" smtClean="0"/>
              <a:t>第三级</a:t>
            </a:r>
          </a:p>
          <a:p>
            <a:pPr lvl="3"/>
            <a:r>
              <a:rPr lang="zh-CN" altLang="en-US" smtClean="0"/>
              <a:t>第四级</a:t>
            </a:r>
          </a:p>
          <a:p>
            <a:pPr lvl="4"/>
            <a:r>
              <a:rPr lang="zh-CN" altLang="en-US" smtClean="0"/>
              <a:t>第五级</a:t>
            </a:r>
            <a:endParaRPr lang="zh-CN" altLang="en-US"/>
          </a:p>
        </p:txBody>
      </p:sp>
      <p:sp>
        <p:nvSpPr>
          <p:cNvPr id="6" name="页脚占位符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1925A24A-5B84-44C4-BF86-D00426138989}" type="slidenum">
              <a:rPr lang="zh-CN" altLang="en-US" smtClean="0"/>
              <a:pPr/>
              <a:t>‹#›</a:t>
            </a:fld>
            <a:endParaRPr lang="zh-CN" altLang="en-US"/>
          </a:p>
        </p:txBody>
      </p:sp>
    </p:spTree>
    <p:extLst>
      <p:ext uri="{BB962C8B-B14F-4D97-AF65-F5344CB8AC3E}">
        <p14:creationId xmlns:p14="http://schemas.microsoft.com/office/powerpoint/2010/main" val="4163938627"/>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_rels/notesSlide1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5.xml"/></Relationships>
</file>

<file path=ppt/notesSlides/_rels/notesSlide1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6.xml"/></Relationships>
</file>

<file path=ppt/notesSlides/_rels/notesSlide1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8.xml"/></Relationships>
</file>

<file path=ppt/notesSlides/_rels/notesSlide1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1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0.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3.xml"/></Relationships>
</file>

<file path=ppt/notesSlides/_rels/notesSlide2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1.xml"/></Relationships>
</file>

<file path=ppt/notesSlides/_rels/notesSlide2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2.xml"/></Relationships>
</file>

<file path=ppt/notesSlides/_rels/notesSlide2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3.xml"/></Relationships>
</file>

<file path=ppt/notesSlides/_rels/notesSlide2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4.xml"/></Relationships>
</file>

<file path=ppt/notesSlides/_rels/notesSlide2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5.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4.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5.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7.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21</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22</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23</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25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4</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5</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6</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7</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8</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9</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lang="zh-CN" altLang="en-US" dirty="0"/>
          </a:p>
        </p:txBody>
      </p:sp>
      <p:sp>
        <p:nvSpPr>
          <p:cNvPr id="4" name="灯片编号占位符 3"/>
          <p:cNvSpPr>
            <a:spLocks noGrp="1"/>
          </p:cNvSpPr>
          <p:nvPr>
            <p:ph type="sldNum" sz="quarter" idx="10"/>
          </p:nvPr>
        </p:nvSpPr>
        <p:spPr/>
        <p:txBody>
          <a:bodyPr/>
          <a:lstStyle/>
          <a:p>
            <a:fld id="{1925A24A-5B84-44C4-BF86-D00426138989}" type="slidenum">
              <a:rPr lang="zh-CN" altLang="en-US" smtClean="0"/>
              <a:pPr/>
              <a:t>10</a:t>
            </a:fld>
            <a:endParaRPr lang="zh-CN" altLang="en-US"/>
          </a:p>
        </p:txBody>
      </p:sp>
    </p:spTree>
    <p:extLst>
      <p:ext uri="{BB962C8B-B14F-4D97-AF65-F5344CB8AC3E}">
        <p14:creationId xmlns:p14="http://schemas.microsoft.com/office/powerpoint/2010/main" val="1442117753"/>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1.jpeg"/></Relationships>
</file>

<file path=ppt/slideLayouts/slideLayout1.xml><?xml version="1.0" encoding="utf-8"?>
<p:sldLayout xmlns:a="http://schemas.openxmlformats.org/drawingml/2006/main" xmlns:r="http://schemas.openxmlformats.org/officeDocument/2006/relationships" xmlns:p="http://schemas.openxmlformats.org/presentationml/2006/main" type="blank" preserve="1">
  <p:cSld name="空白">
    <p:spTree>
      <p:nvGrpSpPr>
        <p:cNvPr id="1" name=""/>
        <p:cNvGrpSpPr/>
        <p:nvPr/>
      </p:nvGrpSpPr>
      <p:grpSpPr>
        <a:xfrm>
          <a:off x="0" y="0"/>
          <a:ext cx="0" cy="0"/>
          <a:chOff x="0" y="0"/>
          <a:chExt cx="0" cy="0"/>
        </a:xfrm>
      </p:grpSpPr>
      <p:pic>
        <p:nvPicPr>
          <p:cNvPr id="5" name="图片 4" descr="新版PPT模板母板.jpg"/>
          <p:cNvPicPr>
            <a:picLocks noChangeAspect="1"/>
          </p:cNvPicPr>
          <p:nvPr userDrawn="1"/>
        </p:nvPicPr>
        <p:blipFill>
          <a:blip r:embed="rId2"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2351341404"/>
      </p:ext>
    </p:extLst>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theme" Target="../theme/theme1.xml"/><Relationship Id="rId3" Type="http://schemas.openxmlformats.org/officeDocument/2006/relationships/image" Target="../media/image1.jpeg"/></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EFEBEE"/>
        </a:solidFill>
        <a:effectLst/>
      </p:bgPr>
    </p:bg>
    <p:spTree>
      <p:nvGrpSpPr>
        <p:cNvPr id="1" name=""/>
        <p:cNvGrpSpPr/>
        <p:nvPr/>
      </p:nvGrpSpPr>
      <p:grpSpPr>
        <a:xfrm>
          <a:off x="0" y="0"/>
          <a:ext cx="0" cy="0"/>
          <a:chOff x="0" y="0"/>
          <a:chExt cx="0" cy="0"/>
        </a:xfrm>
      </p:grpSpPr>
      <p:pic>
        <p:nvPicPr>
          <p:cNvPr id="7" name="图片 6" descr="新版PPT模板母板.jpg"/>
          <p:cNvPicPr>
            <a:picLocks noChangeAspect="1"/>
          </p:cNvPicPr>
          <p:nvPr/>
        </p:nvPicPr>
        <p:blipFill>
          <a:blip r:embed="rId3" cstate="print"/>
          <a:stretch>
            <a:fillRect/>
          </a:stretch>
        </p:blipFill>
        <p:spPr>
          <a:xfrm>
            <a:off x="0" y="-1"/>
            <a:ext cx="12192000" cy="6861809"/>
          </a:xfrm>
          <a:prstGeom prst="rect">
            <a:avLst/>
          </a:prstGeom>
        </p:spPr>
      </p:pic>
    </p:spTree>
    <p:extLst>
      <p:ext uri="{BB962C8B-B14F-4D97-AF65-F5344CB8AC3E}">
        <p14:creationId xmlns:p14="http://schemas.microsoft.com/office/powerpoint/2010/main" val="1674889301"/>
      </p:ext>
    </p:extLst>
  </p:cSld>
  <p:clrMap bg1="lt1" tx1="dk1" bg2="lt2" tx2="dk2" accent1="accent1" accent2="accent2" accent3="accent3" accent4="accent4" accent5="accent5" accent6="accent6" hlink="hlink" folHlink="folHlink"/>
  <p:sldLayoutIdLst>
    <p:sldLayoutId id="2147483655" r:id="rId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image" Target="../media/image2.jpeg"/></Relationships>
</file>

<file path=ppt/slides/_rels/slide10.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0.png"/><Relationship Id="rId1" Type="http://schemas.openxmlformats.org/officeDocument/2006/relationships/slideLayout" Target="../slideLayouts/slideLayout1.xml"/><Relationship Id="rId2" Type="http://schemas.openxmlformats.org/officeDocument/2006/relationships/notesSlide" Target="../notesSlides/notesSlide9.xml"/></Relationships>
</file>

<file path=ppt/slides/_rels/slide1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1.png"/><Relationship Id="rId1" Type="http://schemas.openxmlformats.org/officeDocument/2006/relationships/slideLayout" Target="../slideLayouts/slideLayout1.xml"/><Relationship Id="rId2" Type="http://schemas.openxmlformats.org/officeDocument/2006/relationships/notesSlide" Target="../notesSlides/notesSlide10.xml"/></Relationships>
</file>

<file path=ppt/slides/_rels/slide1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2.png"/><Relationship Id="rId5" Type="http://schemas.openxmlformats.org/officeDocument/2006/relationships/image" Target="../media/image13.png"/><Relationship Id="rId1" Type="http://schemas.openxmlformats.org/officeDocument/2006/relationships/slideLayout" Target="../slideLayouts/slideLayout1.xml"/><Relationship Id="rId2" Type="http://schemas.openxmlformats.org/officeDocument/2006/relationships/notesSlide" Target="../notesSlides/notesSlide11.xml"/></Relationships>
</file>

<file path=ppt/slides/_rels/slide13.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4.png"/><Relationship Id="rId1" Type="http://schemas.openxmlformats.org/officeDocument/2006/relationships/slideLayout" Target="../slideLayouts/slideLayout1.xml"/><Relationship Id="rId2" Type="http://schemas.openxmlformats.org/officeDocument/2006/relationships/notesSlide" Target="../notesSlides/notesSlide12.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3.xml"/><Relationship Id="rId3" Type="http://schemas.openxmlformats.org/officeDocument/2006/relationships/image" Target="../media/image3.png"/></Relationships>
</file>

<file path=ppt/slides/_rels/slide1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4.xml"/><Relationship Id="rId3" Type="http://schemas.openxmlformats.org/officeDocument/2006/relationships/image" Target="../media/image3.png"/></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5.xml"/><Relationship Id="rId3" Type="http://schemas.openxmlformats.org/officeDocument/2006/relationships/image" Target="../media/image3.png"/></Relationships>
</file>

<file path=ppt/slides/_rels/slide17.xml.rels><?xml version="1.0" encoding="UTF-8" standalone="yes"?>
<Relationships xmlns="http://schemas.openxmlformats.org/package/2006/relationships"><Relationship Id="rId3" Type="http://schemas.openxmlformats.org/officeDocument/2006/relationships/hyperlink" Target="http://www.cnblogs.com/lkpnotice/p/6903187.html" TargetMode="External"/><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16.xml"/></Relationships>
</file>

<file path=ppt/slides/_rels/slide18.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5.png"/><Relationship Id="rId5" Type="http://schemas.openxmlformats.org/officeDocument/2006/relationships/image" Target="../media/image16.png"/><Relationship Id="rId6" Type="http://schemas.openxmlformats.org/officeDocument/2006/relationships/image" Target="../media/image17.png"/><Relationship Id="rId7" Type="http://schemas.openxmlformats.org/officeDocument/2006/relationships/image" Target="../media/image18.png"/><Relationship Id="rId1" Type="http://schemas.openxmlformats.org/officeDocument/2006/relationships/slideLayout" Target="../slideLayouts/slideLayout1.xml"/><Relationship Id="rId2" Type="http://schemas.openxmlformats.org/officeDocument/2006/relationships/notesSlide" Target="../notesSlides/notesSlide17.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8.xml"/><Relationship Id="rId3" Type="http://schemas.openxmlformats.org/officeDocument/2006/relationships/image" Target="../media/image3.png"/></Relationships>
</file>

<file path=ppt/slides/_rels/slide2.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4.png"/><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9.xml"/><Relationship Id="rId3" Type="http://schemas.openxmlformats.org/officeDocument/2006/relationships/image" Target="../media/image3.png"/></Relationships>
</file>

<file path=ppt/slides/_rels/slide21.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19.png"/><Relationship Id="rId1" Type="http://schemas.openxmlformats.org/officeDocument/2006/relationships/slideLayout" Target="../slideLayouts/slideLayout1.xml"/><Relationship Id="rId2" Type="http://schemas.openxmlformats.org/officeDocument/2006/relationships/notesSlide" Target="../notesSlides/notesSlide20.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1.xml"/><Relationship Id="rId3" Type="http://schemas.openxmlformats.org/officeDocument/2006/relationships/image" Target="../media/image3.png"/></Relationships>
</file>

<file path=ppt/slides/_rels/slide2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2.xml"/><Relationship Id="rId3" Type="http://schemas.openxmlformats.org/officeDocument/2006/relationships/image" Target="../media/image3.png"/></Relationships>
</file>

<file path=ppt/slides/_rels/slide2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3.xml"/><Relationship Id="rId3" Type="http://schemas.openxmlformats.org/officeDocument/2006/relationships/image" Target="../media/image3.png"/></Relationships>
</file>

<file path=ppt/slides/_rels/slide25.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4.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2.xml"/><Relationship Id="rId3"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3.xml"/><Relationship Id="rId3"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5.png"/><Relationship Id="rId5" Type="http://schemas.openxmlformats.org/officeDocument/2006/relationships/image" Target="../media/image6.png"/><Relationship Id="rId1" Type="http://schemas.openxmlformats.org/officeDocument/2006/relationships/slideLayout" Target="../slideLayouts/slideLayout1.xml"/><Relationship Id="rId2" Type="http://schemas.openxmlformats.org/officeDocument/2006/relationships/notesSlide" Target="../notesSlides/notesSlide4.xml"/></Relationships>
</file>

<file path=ppt/slides/_rels/slide6.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7.png"/><Relationship Id="rId1" Type="http://schemas.openxmlformats.org/officeDocument/2006/relationships/slideLayout" Target="../slideLayouts/slideLayout1.xml"/><Relationship Id="rId2" Type="http://schemas.openxmlformats.org/officeDocument/2006/relationships/notesSlide" Target="../notesSlides/notesSlide5.xml"/></Relationships>
</file>

<file path=ppt/slides/_rels/slide7.xml.rels><?xml version="1.0" encoding="UTF-8" standalone="yes"?>
<Relationships xmlns="http://schemas.openxmlformats.org/package/2006/relationships"><Relationship Id="rId3" Type="http://schemas.openxmlformats.org/officeDocument/2006/relationships/image" Target="../media/image3.png"/><Relationship Id="rId4" Type="http://schemas.openxmlformats.org/officeDocument/2006/relationships/image" Target="../media/image8.png"/><Relationship Id="rId1" Type="http://schemas.openxmlformats.org/officeDocument/2006/relationships/slideLayout" Target="../slideLayouts/slideLayout1.xml"/><Relationship Id="rId2" Type="http://schemas.openxmlformats.org/officeDocument/2006/relationships/notesSlide" Target="../notesSlides/notesSlide6.xml"/></Relationships>
</file>

<file path=ppt/slides/_rels/slide8.xml.rels><?xml version="1.0" encoding="UTF-8" standalone="yes"?>
<Relationships xmlns="http://schemas.openxmlformats.org/package/2006/relationships"><Relationship Id="rId3" Type="http://schemas.openxmlformats.org/officeDocument/2006/relationships/image" Target="../media/image9.png"/><Relationship Id="rId4" Type="http://schemas.openxmlformats.org/officeDocument/2006/relationships/image" Target="../media/image3.png"/><Relationship Id="rId1" Type="http://schemas.openxmlformats.org/officeDocument/2006/relationships/slideLayout" Target="../slideLayouts/slideLayout1.xml"/><Relationship Id="rId2" Type="http://schemas.openxmlformats.org/officeDocument/2006/relationships/notesSlide" Target="../notesSlides/notesSlide7.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8.xml"/><Relationship Id="rId3" Type="http://schemas.openxmlformats.org/officeDocument/2006/relationships/image" Target="../media/image3.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7" name="图片 6" descr="新版PPT模板3底图.jpg"/>
          <p:cNvPicPr>
            <a:picLocks noChangeAspect="1"/>
          </p:cNvPicPr>
          <p:nvPr/>
        </p:nvPicPr>
        <p:blipFill>
          <a:blip r:embed="rId2" cstate="print"/>
          <a:stretch>
            <a:fillRect/>
          </a:stretch>
        </p:blipFill>
        <p:spPr>
          <a:xfrm>
            <a:off x="0" y="-1"/>
            <a:ext cx="12192000" cy="6861809"/>
          </a:xfrm>
          <a:prstGeom prst="rect">
            <a:avLst/>
          </a:prstGeom>
        </p:spPr>
      </p:pic>
      <p:sp>
        <p:nvSpPr>
          <p:cNvPr id="3" name="文本框 2"/>
          <p:cNvSpPr txBox="1"/>
          <p:nvPr/>
        </p:nvSpPr>
        <p:spPr>
          <a:xfrm>
            <a:off x="782034" y="2858706"/>
            <a:ext cx="8169941" cy="707886"/>
          </a:xfrm>
          <a:prstGeom prst="rect">
            <a:avLst/>
          </a:prstGeom>
          <a:noFill/>
        </p:spPr>
        <p:txBody>
          <a:bodyPr wrap="square" rtlCol="0">
            <a:spAutoFit/>
          </a:bodyPr>
          <a:lstStyle/>
          <a:p>
            <a:r>
              <a:rPr lang="zh-CN" altLang="en-US" sz="4000" dirty="0" smtClean="0">
                <a:latin typeface="微软雅黑" pitchFamily="34" charset="-122"/>
                <a:ea typeface="微软雅黑" pitchFamily="34" charset="-122"/>
                <a:cs typeface="Arial Unicode MS" panose="020B0604020202020204" pitchFamily="34" charset="-122"/>
              </a:rPr>
              <a:t>工作总结</a:t>
            </a:r>
            <a:r>
              <a:rPr lang="en-US" altLang="zh-CN" sz="4000" dirty="0" smtClean="0">
                <a:latin typeface="微软雅黑" pitchFamily="34" charset="-122"/>
                <a:ea typeface="微软雅黑" pitchFamily="34" charset="-122"/>
                <a:cs typeface="Arial Unicode MS" panose="020B0604020202020204" pitchFamily="34" charset="-122"/>
              </a:rPr>
              <a:t>-</a:t>
            </a:r>
            <a:r>
              <a:rPr lang="zh-CN" altLang="en-US" sz="4000" dirty="0" smtClean="0">
                <a:latin typeface="微软雅黑" pitchFamily="34" charset="-122"/>
                <a:ea typeface="微软雅黑" pitchFamily="34" charset="-122"/>
                <a:cs typeface="Arial Unicode MS" panose="020B0604020202020204" pitchFamily="34" charset="-122"/>
              </a:rPr>
              <a:t>坤极</a:t>
            </a:r>
            <a:endParaRPr lang="zh-CN" altLang="en-US" sz="4000" dirty="0">
              <a:latin typeface="微软雅黑" pitchFamily="34" charset="-122"/>
              <a:ea typeface="微软雅黑" pitchFamily="34" charset="-122"/>
              <a:cs typeface="Arial Unicode MS" panose="020B0604020202020204" pitchFamily="34" charset="-122"/>
            </a:endParaRPr>
          </a:p>
        </p:txBody>
      </p:sp>
      <p:sp>
        <p:nvSpPr>
          <p:cNvPr id="4" name="文本框 3"/>
          <p:cNvSpPr txBox="1"/>
          <p:nvPr/>
        </p:nvSpPr>
        <p:spPr>
          <a:xfrm>
            <a:off x="770465" y="1733876"/>
            <a:ext cx="6320677" cy="723275"/>
          </a:xfrm>
          <a:prstGeom prst="rect">
            <a:avLst/>
          </a:prstGeom>
          <a:noFill/>
        </p:spPr>
        <p:txBody>
          <a:bodyPr wrap="square" rtlCol="0">
            <a:spAutoFit/>
          </a:bodyPr>
          <a:lstStyle/>
          <a:p>
            <a:r>
              <a:rPr lang="en-US" altLang="zh-CN" sz="4100" dirty="0" smtClean="0">
                <a:solidFill>
                  <a:srgbClr val="065096"/>
                </a:solidFill>
                <a:latin typeface="方正兰亭纤黑简体" pitchFamily="65" charset="-122"/>
                <a:ea typeface="方正兰亭纤黑简体" pitchFamily="65" charset="-122"/>
                <a:cs typeface="Arial Unicode MS" panose="020B0604020202020204" pitchFamily="34" charset="-122"/>
              </a:rPr>
              <a:t>PRESENTATION</a:t>
            </a:r>
            <a:endParaRPr lang="en-US" altLang="zh-CN" sz="4100" dirty="0">
              <a:solidFill>
                <a:srgbClr val="065096"/>
              </a:solidFill>
              <a:latin typeface="方正兰亭纤黑简体" pitchFamily="65" charset="-122"/>
              <a:ea typeface="方正兰亭纤黑简体" pitchFamily="65" charset="-122"/>
              <a:cs typeface="Arial Unicode MS" panose="020B0604020202020204" pitchFamily="34" charset="-122"/>
            </a:endParaRPr>
          </a:p>
        </p:txBody>
      </p:sp>
      <p:sp>
        <p:nvSpPr>
          <p:cNvPr id="5" name="文本框 3"/>
          <p:cNvSpPr txBox="1"/>
          <p:nvPr/>
        </p:nvSpPr>
        <p:spPr>
          <a:xfrm>
            <a:off x="813137" y="1291916"/>
            <a:ext cx="7352455" cy="492443"/>
          </a:xfrm>
          <a:prstGeom prst="rect">
            <a:avLst/>
          </a:prstGeom>
          <a:noFill/>
        </p:spPr>
        <p:txBody>
          <a:bodyPr wrap="square" rtlCol="0">
            <a:spAutoFit/>
          </a:bodyPr>
          <a:lstStyle/>
          <a:p>
            <a:r>
              <a:rPr lang="en-US" altLang="zh-CN" sz="2600" dirty="0" smtClean="0">
                <a:solidFill>
                  <a:srgbClr val="065096"/>
                </a:solidFill>
                <a:latin typeface="方正兰亭大黑_GBK" pitchFamily="2" charset="-122"/>
                <a:ea typeface="方正兰亭大黑_GBK" pitchFamily="2" charset="-122"/>
                <a:cs typeface="Arial Unicode MS" panose="020B0604020202020204" pitchFamily="34" charset="-122"/>
              </a:rPr>
              <a:t>ALIBABA SECURITY</a:t>
            </a:r>
            <a:endParaRPr lang="en-US" altLang="zh-CN" sz="2600" dirty="0">
              <a:solidFill>
                <a:srgbClr val="065096"/>
              </a:solidFill>
              <a:latin typeface="方正兰亭大黑_GBK" pitchFamily="2" charset="-122"/>
              <a:ea typeface="方正兰亭大黑_GBK" pitchFamily="2" charset="-122"/>
              <a:cs typeface="Arial Unicode MS" panose="020B0604020202020204" pitchFamily="34" charset="-122"/>
            </a:endParaRPr>
          </a:p>
        </p:txBody>
      </p:sp>
      <p:sp>
        <p:nvSpPr>
          <p:cNvPr id="6" name="矩形 5"/>
          <p:cNvSpPr/>
          <p:nvPr/>
        </p:nvSpPr>
        <p:spPr>
          <a:xfrm>
            <a:off x="905256" y="2606040"/>
            <a:ext cx="201168" cy="54864"/>
          </a:xfrm>
          <a:prstGeom prst="rect">
            <a:avLst/>
          </a:prstGeom>
          <a:solidFill>
            <a:srgbClr val="065096"/>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sz="2400" dirty="0">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671489244"/>
      </p:ext>
    </p:extLst>
  </p:cSld>
  <p:clrMapOvr>
    <a:masterClrMapping/>
  </p:clrMapOvr>
  <p:timing>
    <p:tnLst>
      <p:par>
        <p:cTn xmlns:p14="http://schemas.microsoft.com/office/powerpoint/2010/mai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告警归并缓存说明</a:t>
            </a:r>
            <a:endParaRPr kumimoji="1" lang="en-US" altLang="zh-CN" sz="2800"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3).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072804" y="1174588"/>
            <a:ext cx="7917985" cy="5570011"/>
          </a:xfrm>
          <a:prstGeom prst="rect">
            <a:avLst/>
          </a:prstGeom>
        </p:spPr>
      </p:pic>
      <p:sp>
        <p:nvSpPr>
          <p:cNvPr id="6" name="文本框 5"/>
          <p:cNvSpPr txBox="1"/>
          <p:nvPr/>
        </p:nvSpPr>
        <p:spPr>
          <a:xfrm>
            <a:off x="805052" y="2438148"/>
            <a:ext cx="2868706" cy="3416320"/>
          </a:xfrm>
          <a:prstGeom prst="rect">
            <a:avLst/>
          </a:prstGeom>
          <a:noFill/>
        </p:spPr>
        <p:txBody>
          <a:bodyPr wrap="square" rtlCol="0">
            <a:spAutoFit/>
          </a:bodyPr>
          <a:lstStyle/>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最优建立环形缓冲区增量添加和替换无法实现</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折中每日分段拉去一次存量，</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288-1</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次基于缓存的计算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(5min </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周期</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p>
          <a:p>
            <a:pPr marL="285750" indent="-285750">
              <a:buFont typeface="Wingdings" charset="2"/>
              <a:buChar char="Ø"/>
            </a:pPr>
            <a:endParaRPr kumimoji="1" lang="en-US" altLang="zh-CN" dirty="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未拆分前</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原始数据无法直接计算</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拆分后全量拉取计算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260s</a:t>
            </a:r>
          </a:p>
          <a:p>
            <a:pPr marL="285750" indent="-285750">
              <a:buFont typeface="Wingdings" charset="2"/>
              <a:buChar char="Ø"/>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拆分并缓存后每次计算</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30s</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至</a:t>
            </a: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60s</a:t>
            </a:r>
            <a:endPar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2177402926"/>
      </p:ext>
    </p:extLst>
  </p:cSld>
  <p:clrMapOvr>
    <a:masterClrMapping/>
  </p:clrMapOvr>
  <p:timing>
    <p:tnLst>
      <p:par>
        <p:cTn xmlns:p14="http://schemas.microsoft.com/office/powerpoint/2010/mai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50810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关于告警归并与关联分析探讨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告警归并是告警关联的一种，关联的</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key</a:t>
            </a: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是告警的归属，譬如一个主机的所有告警分不同进程，进程细分会话，会话又分不同规则。可以建立一个通用的多层次实体聚合框架来辅助，而关键在于分值等聚合值计算算法的有效性。</a:t>
            </a:r>
            <a:endPar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告警的关联还有其他形式，如检测</a:t>
            </a:r>
            <a:r>
              <a:rPr kumimoji="1" lang="en-US" altLang="zh-CN"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attack</a:t>
            </a:r>
            <a:r>
              <a:rPr kumimoji="1" lang="zh-CN" altLang="en-US" sz="1600" dirty="0" smtClean="0">
                <a:solidFill>
                  <a:schemeClr val="accent1"/>
                </a:solidFill>
                <a:latin typeface="Arial Unicode MS" panose="020B0604020202020204" pitchFamily="34" charset="-122"/>
                <a:ea typeface="Arial Unicode MS" panose="020B0604020202020204" pitchFamily="34" charset="-122"/>
                <a:cs typeface="Arial Unicode MS" panose="020B0604020202020204" pitchFamily="34" charset="-122"/>
              </a:rPr>
              <a:t>，可考虑基于图的聚合</a:t>
            </a: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0).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955806" y="2686940"/>
            <a:ext cx="7032096" cy="4148147"/>
          </a:xfrm>
          <a:prstGeom prst="rect">
            <a:avLst/>
          </a:prstGeom>
        </p:spPr>
      </p:pic>
    </p:spTree>
    <p:extLst>
      <p:ext uri="{BB962C8B-B14F-4D97-AF65-F5344CB8AC3E}">
        <p14:creationId xmlns:p14="http://schemas.microsoft.com/office/powerpoint/2010/main" val="3674936245"/>
      </p:ext>
    </p:extLst>
  </p:cSld>
  <p:clrMapOvr>
    <a:masterClrMapping/>
  </p:clrMapOvr>
  <p:timing>
    <p:tnLst>
      <p:par>
        <p:cTn xmlns:p14="http://schemas.microsoft.com/office/powerpoint/2010/mai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830997"/>
          </a:xfrm>
          <a:prstGeom prst="rect">
            <a:avLst/>
          </a:prstGeom>
          <a:noFill/>
        </p:spPr>
        <p:txBody>
          <a:bodyPr wrap="square" rtlCol="0">
            <a:spAutoFit/>
          </a:bodyPr>
          <a:lstStyle/>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策略中心配置</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UI</a:t>
            </a: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r>
              <a:rPr kumimoji="1" lang="en-US" altLang="zh-CN"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——Protocol buffer</a:t>
            </a:r>
            <a:r>
              <a:rPr kumimoji="1" lang="zh-CN" altLang="en-US" sz="16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模板</a:t>
            </a:r>
            <a:r>
              <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翻译成</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程序</a:t>
            </a:r>
            <a:endParaRPr kumimoji="1" lang="en-US" altLang="zh-CN" sz="1600" dirty="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涉及策略、</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Meta</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管理、数据源、标准化属性列表</a:t>
            </a:r>
          </a:p>
          <a:p>
            <a:pPr marL="285750" indent="-285750">
              <a:buFont typeface="Wingdings" charset="2"/>
              <a:buChar char="l"/>
            </a:pP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图依赖关系解析，节点内容解析，易扩展的</a:t>
            </a:r>
            <a:r>
              <a:rPr kumimoji="1" lang="en-US" altLang="zh-CN"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DAG</a:t>
            </a:r>
            <a:r>
              <a:rPr kumimoji="1" lang="zh-CN" altLang="en-US" sz="1600" dirty="0" smtClean="0">
                <a:solidFill>
                  <a:srgbClr val="5B9BD5"/>
                </a:solidFill>
                <a:latin typeface="Arial Unicode MS" panose="020B0604020202020204" pitchFamily="34" charset="-122"/>
                <a:ea typeface="Arial Unicode MS" panose="020B0604020202020204" pitchFamily="34" charset="-122"/>
                <a:cs typeface="Arial Unicode MS" panose="020B0604020202020204" pitchFamily="34" charset="-122"/>
              </a:rPr>
              <a:t>解析框架</a:t>
            </a: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策略生成</a:t>
            </a:r>
            <a:r>
              <a:rPr kumimoji="1" lang="en-US" altLang="zh-CN" sz="2800" dirty="0">
                <a:solidFill>
                  <a:srgbClr val="3B3439"/>
                </a:solidFill>
                <a:latin typeface="+mn-ea"/>
                <a:cs typeface="Arial Unicode MS" panose="020B0604020202020204" pitchFamily="34" charset="-122"/>
              </a:rPr>
              <a:t>    </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descr="未命名文件 (1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85516" y="1755622"/>
            <a:ext cx="5914307" cy="5022996"/>
          </a:xfrm>
          <a:prstGeom prst="rect">
            <a:avLst/>
          </a:prstGeom>
        </p:spPr>
      </p:pic>
      <p:cxnSp>
        <p:nvCxnSpPr>
          <p:cNvPr id="7" name="直线连接符 6"/>
          <p:cNvCxnSpPr/>
          <p:nvPr/>
        </p:nvCxnSpPr>
        <p:spPr>
          <a:xfrm>
            <a:off x="5280577" y="5927705"/>
            <a:ext cx="2713248" cy="14572"/>
          </a:xfrm>
          <a:prstGeom prst="line">
            <a:avLst/>
          </a:prstGeom>
          <a:ln w="25400">
            <a:solidFill>
              <a:srgbClr val="9F414E"/>
            </a:solidFill>
            <a:tailEnd type="triangle" w="lg"/>
          </a:ln>
        </p:spPr>
        <p:style>
          <a:lnRef idx="1">
            <a:schemeClr val="accent1"/>
          </a:lnRef>
          <a:fillRef idx="0">
            <a:schemeClr val="accent1"/>
          </a:fillRef>
          <a:effectRef idx="0">
            <a:schemeClr val="accent1"/>
          </a:effectRef>
          <a:fontRef idx="minor">
            <a:schemeClr val="tx1"/>
          </a:fontRef>
        </p:style>
      </p:cxnSp>
      <p:pic>
        <p:nvPicPr>
          <p:cNvPr id="11" name="图片 10" descr="DingTalk20170718200415--1.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071086" y="2131963"/>
            <a:ext cx="4962171" cy="3651552"/>
          </a:xfrm>
          <a:prstGeom prst="rect">
            <a:avLst/>
          </a:prstGeom>
        </p:spPr>
      </p:pic>
      <p:sp>
        <p:nvSpPr>
          <p:cNvPr id="12" name="文本框 11"/>
          <p:cNvSpPr txBox="1"/>
          <p:nvPr/>
        </p:nvSpPr>
        <p:spPr>
          <a:xfrm>
            <a:off x="4705585" y="5783514"/>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DAG</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13" name="文本框 12"/>
          <p:cNvSpPr txBox="1"/>
          <p:nvPr/>
        </p:nvSpPr>
        <p:spPr>
          <a:xfrm>
            <a:off x="7908122" y="5777151"/>
            <a:ext cx="680325" cy="307777"/>
          </a:xfrm>
          <a:prstGeom prst="rect">
            <a:avLst/>
          </a:prstGeom>
          <a:noFill/>
        </p:spPr>
        <p:txBody>
          <a:bodyPr wrap="square" rtlCol="0">
            <a:spAutoFit/>
          </a:bodyPr>
          <a:lstStyle/>
          <a:p>
            <a:pPr algn="ctr"/>
            <a:r>
              <a:rPr kumimoji="1" lang="en-US" altLang="zh-CN"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endParaRPr kumimoji="1" lang="zh-CN" altLang="en-US" sz="1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080200861"/>
      </p:ext>
    </p:extLst>
  </p:cSld>
  <p:clrMapOvr>
    <a:masterClrMapping/>
  </p:clrMapOvr>
  <p:timing>
    <p:tnLst>
      <p:par>
        <p:cTn xmlns:p14="http://schemas.microsoft.com/office/powerpoint/2010/mai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631216"/>
          </a:xfrm>
          <a:prstGeom prst="rect">
            <a:avLst/>
          </a:prstGeom>
          <a:noFill/>
        </p:spPr>
        <p:txBody>
          <a:bodyPr wrap="square" rtlCol="0">
            <a:spAutoFit/>
          </a:bodyPr>
          <a:lstStyle/>
          <a:p>
            <a:pPr marL="457200" indent="-457200">
              <a:buFont typeface="Wingdings" charset="2"/>
              <a:buChar char="l"/>
            </a:pP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事件处理</a:t>
            </a:r>
            <a:r>
              <a:rPr kumimoji="1" lang="en-US" altLang="zh-CN"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止血</a:t>
            </a:r>
            <a:r>
              <a:rPr kumimoji="1" lang="en-US" altLang="zh-CN"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使用工具</a:t>
            </a:r>
            <a:r>
              <a:rPr kumimoji="1" lang="en-US" altLang="zh-CN"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工具下发</a:t>
            </a:r>
            <a:r>
              <a:rPr kumimoji="1" lang="en-US" altLang="zh-CN"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0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处理结果</a:t>
            </a:r>
            <a:endParaRPr kumimoji="1" lang="en-US" altLang="zh-CN" sz="20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完善处置中心中工具下发，增加用户上传、更新工具后，工具上传</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OSS</a:t>
            </a: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同时自动同步到</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Agent</a:t>
            </a: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，原有过程是每次都在用户更新工具后开发人员手动同步到</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Agent</a:t>
            </a:r>
            <a:endParaRPr kumimoji="1" lang="en-US" altLang="zh-CN" sz="20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遇到问题较多是与</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a:t>
            </a: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联调，</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Hermes </a:t>
            </a:r>
            <a:r>
              <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使用</a:t>
            </a:r>
            <a:r>
              <a:rPr kumimoji="1" lang="en-US" altLang="zh-CN"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Rest API </a:t>
            </a:r>
            <a:endParaRPr kumimoji="1" lang="zh-CN" altLang="en-US" sz="20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a:solidFill>
                  <a:srgbClr val="3B3439"/>
                </a:solidFill>
                <a:latin typeface="+mn-ea"/>
                <a:cs typeface="Arial Unicode MS" panose="020B0604020202020204" pitchFamily="34" charset="-122"/>
              </a:rPr>
              <a:t>-</a:t>
            </a:r>
            <a:r>
              <a:rPr kumimoji="1" lang="zh-CN" altLang="en-US" sz="2800" dirty="0">
                <a:solidFill>
                  <a:srgbClr val="3B3439"/>
                </a:solidFill>
                <a:latin typeface="+mn-ea"/>
                <a:cs typeface="Arial Unicode MS" panose="020B0604020202020204" pitchFamily="34" charset="-122"/>
              </a:rPr>
              <a:t>处置中心</a:t>
            </a: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4).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1760351" y="2673435"/>
            <a:ext cx="7347929" cy="5341450"/>
          </a:xfrm>
          <a:prstGeom prst="rect">
            <a:avLst/>
          </a:prstGeom>
        </p:spPr>
      </p:pic>
    </p:spTree>
    <p:extLst>
      <p:ext uri="{BB962C8B-B14F-4D97-AF65-F5344CB8AC3E}">
        <p14:creationId xmlns:p14="http://schemas.microsoft.com/office/powerpoint/2010/main" val="2510656240"/>
      </p:ext>
    </p:extLst>
  </p:cSld>
  <p:clrMapOvr>
    <a:masterClrMapping/>
  </p:clrMapOvr>
  <p:timing>
    <p:tnLst>
      <p:par>
        <p:cTn xmlns:p14="http://schemas.microsoft.com/office/powerpoint/2010/mai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工作外延</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801461" y="3745252"/>
            <a:ext cx="10376606" cy="1754327"/>
          </a:xfrm>
          <a:prstGeom prst="rect">
            <a:avLst/>
          </a:prstGeom>
          <a:noFill/>
        </p:spPr>
        <p:txBody>
          <a:bodyPr wrap="square" rtlCol="0">
            <a:spAutoFit/>
          </a:bodyPr>
          <a:lstStyle/>
          <a:p>
            <a:pPr marL="514350" indent="-514350">
              <a:buFont typeface="Wingdings" charset="2"/>
              <a:buChar char="²"/>
            </a:pPr>
            <a:r>
              <a:rPr kumimoji="1" lang="zh-CN" altLang="en-US" sz="2000" dirty="0">
                <a:solidFill>
                  <a:srgbClr val="065096"/>
                </a:solidFill>
                <a:latin typeface="+mn-ea"/>
                <a:cs typeface="Arial Unicode MS" panose="020B0604020202020204" pitchFamily="34" charset="-122"/>
              </a:rPr>
              <a:t>智子运营平台库迁移及数据</a:t>
            </a:r>
            <a:r>
              <a:rPr kumimoji="1" lang="zh-CN" altLang="en-US" sz="2000" dirty="0" smtClean="0">
                <a:solidFill>
                  <a:srgbClr val="065096"/>
                </a:solidFill>
                <a:latin typeface="+mn-ea"/>
                <a:cs typeface="Arial Unicode MS" panose="020B0604020202020204" pitchFamily="34" charset="-122"/>
              </a:rPr>
              <a:t>整合</a:t>
            </a:r>
            <a:endParaRPr kumimoji="1" lang="en-US" altLang="zh-CN" sz="2000" dirty="0" smtClean="0">
              <a:solidFill>
                <a:srgbClr val="065096"/>
              </a:solidFill>
              <a:latin typeface="+mn-ea"/>
              <a:cs typeface="Arial Unicode MS" panose="020B0604020202020204" pitchFamily="34" charset="-122"/>
            </a:endParaRPr>
          </a:p>
          <a:p>
            <a:pPr marL="514350" indent="-514350">
              <a:buFont typeface="Wingdings" charset="2"/>
              <a:buChar char="²"/>
            </a:pPr>
            <a:r>
              <a:rPr kumimoji="1" lang="en-US" altLang="zh-CN" sz="2000" dirty="0" err="1">
                <a:solidFill>
                  <a:srgbClr val="065096"/>
                </a:solidFill>
                <a:latin typeface="+mn-ea"/>
                <a:cs typeface="Arial Unicode MS" panose="020B0604020202020204" pitchFamily="34" charset="-122"/>
              </a:rPr>
              <a:t>Mysql</a:t>
            </a:r>
            <a:r>
              <a:rPr kumimoji="1" lang="en-US" altLang="zh-CN" sz="2000" dirty="0">
                <a:solidFill>
                  <a:srgbClr val="065096"/>
                </a:solidFill>
                <a:latin typeface="+mn-ea"/>
                <a:cs typeface="Arial Unicode MS" panose="020B0604020202020204" pitchFamily="34" charset="-122"/>
              </a:rPr>
              <a:t> </a:t>
            </a:r>
            <a:r>
              <a:rPr kumimoji="1" lang="en-US" altLang="zh-CN" sz="2000" dirty="0" err="1">
                <a:solidFill>
                  <a:srgbClr val="065096"/>
                </a:solidFill>
                <a:latin typeface="+mn-ea"/>
                <a:cs typeface="Arial Unicode MS" panose="020B0604020202020204" pitchFamily="34" charset="-122"/>
              </a:rPr>
              <a:t>Json</a:t>
            </a:r>
            <a:r>
              <a:rPr kumimoji="1" lang="zh-CN" altLang="en-US" sz="2000" dirty="0">
                <a:solidFill>
                  <a:srgbClr val="065096"/>
                </a:solidFill>
                <a:latin typeface="+mn-ea"/>
                <a:cs typeface="Arial Unicode MS" panose="020B0604020202020204" pitchFamily="34" charset="-122"/>
              </a:rPr>
              <a:t>功能调研和应用场景性能测试</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zh-CN" altLang="en-US" sz="2000" dirty="0" smtClean="0">
                <a:solidFill>
                  <a:srgbClr val="065096"/>
                </a:solidFill>
                <a:latin typeface="+mn-ea"/>
                <a:cs typeface="Arial Unicode MS" panose="020B0604020202020204" pitchFamily="34" charset="-122"/>
              </a:rPr>
              <a:t>银行风控实例分</a:t>
            </a:r>
            <a:r>
              <a:rPr kumimoji="1" lang="zh-CN" altLang="en-US" sz="2000" dirty="0">
                <a:solidFill>
                  <a:srgbClr val="065096"/>
                </a:solidFill>
                <a:latin typeface="+mn-ea"/>
                <a:cs typeface="Arial Unicode MS" panose="020B0604020202020204" pitchFamily="34" charset="-122"/>
              </a:rPr>
              <a:t>享</a:t>
            </a:r>
            <a:endParaRPr kumimoji="1" lang="en-US" altLang="zh-CN" sz="2000" dirty="0">
              <a:solidFill>
                <a:srgbClr val="065096"/>
              </a:solidFill>
              <a:latin typeface="+mn-ea"/>
              <a:cs typeface="Arial Unicode MS" panose="020B0604020202020204" pitchFamily="34" charset="-122"/>
            </a:endParaRPr>
          </a:p>
          <a:p>
            <a:pPr marL="457200" indent="-457200">
              <a:buFont typeface="Wingdings" charset="2"/>
              <a:buChar char="²"/>
            </a:pPr>
            <a:r>
              <a:rPr kumimoji="1" lang="en-US" altLang="zh-CN" sz="2000" dirty="0" smtClean="0">
                <a:solidFill>
                  <a:srgbClr val="065096"/>
                </a:solidFill>
                <a:latin typeface="+mn-ea"/>
                <a:cs typeface="Arial Unicode MS" panose="020B0604020202020204" pitchFamily="34" charset="-122"/>
              </a:rPr>
              <a:t>PAI</a:t>
            </a:r>
            <a:r>
              <a:rPr kumimoji="1" lang="zh-CN" altLang="en-US" sz="2000" dirty="0" smtClean="0">
                <a:solidFill>
                  <a:srgbClr val="065096"/>
                </a:solidFill>
                <a:latin typeface="+mn-ea"/>
                <a:cs typeface="Arial Unicode MS" panose="020B0604020202020204" pitchFamily="34" charset="-122"/>
              </a:rPr>
              <a:t>平台学习及前端分离改造进展</a:t>
            </a:r>
            <a:endParaRPr kumimoji="1" lang="en-US" altLang="zh-CN" sz="2000" dirty="0">
              <a:solidFill>
                <a:srgbClr val="065096"/>
              </a:solidFill>
              <a:latin typeface="+mn-ea"/>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36959895"/>
      </p:ext>
    </p:extLst>
  </p:cSld>
  <p:clrMapOvr>
    <a:masterClrMapping/>
  </p:clrMapOvr>
  <p:timing>
    <p:tnLst>
      <p:par>
        <p:cTn xmlns:p14="http://schemas.microsoft.com/office/powerpoint/2010/mai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539431"/>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背景：来自各个</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sensor</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的告警数据表示格式略有差异，所有不同来源的告警一般因为格式差异而被划分都不同数据集模式存储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需要设计一个标准化格式满足所有的来源告警</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统一的标准化格式，降低复杂度和维护成本，统一告警数据视图</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将原来多个来源对应的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张表告警数据映射导一张标准表</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当前数据和历史数据划分</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9143057"/>
      </p:ext>
    </p:extLst>
  </p:cSld>
  <p:clrMapOvr>
    <a:masterClrMapping/>
  </p:clrMapOvr>
  <p:timing>
    <p:tnLst>
      <p:par>
        <p:cTn xmlns:p14="http://schemas.microsoft.com/office/powerpoint/2010/main" id="1" dur="indefinite" restart="never" nodeType="tmRoot"/>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4832093"/>
          </a:xfrm>
          <a:prstGeom prst="rect">
            <a:avLst/>
          </a:prstGeom>
          <a:noFill/>
        </p:spPr>
        <p:txBody>
          <a:bodyPr wrap="square" rtlCol="0">
            <a:spAutoFit/>
          </a:bodyPr>
          <a:lstStyle/>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通过中间件</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TDDL</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建立逻辑库，逻辑表和物理库、物理表之间的路由映射关系，提高数据库的数据处理上限</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路由</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8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sharding</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field</a:t>
            </a:r>
          </a:p>
          <a:p>
            <a:pPr marL="457200" indent="-457200">
              <a:buFont typeface="Wingdings" charset="2"/>
              <a:buChar char="l"/>
            </a:pP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Sequence </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唯一键</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全局唯一与局部唯一</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数据划分</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排序分页</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Sql</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语法支持不足</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ORM Text</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类型支持不足</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需要对原有代码进行重构满足</a:t>
            </a:r>
            <a:r>
              <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TDDL </a:t>
            </a: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语法</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457200" indent="-457200">
              <a:buFont typeface="Wingdings" charset="2"/>
              <a:buChar char="l"/>
            </a:pPr>
            <a:r>
              <a:rPr kumimoji="1" lang="zh-CN" altLang="en-US"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比单库需要更多的连接数</a:t>
            </a:r>
            <a:endParaRPr kumimoji="1" lang="en-US" altLang="zh-CN" sz="28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5211683" cy="954107"/>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智子运营平台库迁移及数据整合</a:t>
            </a:r>
            <a:endParaRPr kumimoji="1" lang="en-US" altLang="zh-CN" sz="2800" dirty="0">
              <a:solidFill>
                <a:srgbClr val="3B3439"/>
              </a:solidFill>
              <a:latin typeface="+mn-ea"/>
              <a:cs typeface="Arial Unicode MS" panose="020B0604020202020204" pitchFamily="34" charset="-122"/>
            </a:endParaRPr>
          </a:p>
          <a:p>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694714104"/>
      </p:ext>
    </p:extLst>
  </p:cSld>
  <p:clrMapOvr>
    <a:masterClrMapping/>
  </p:clrMapOvr>
  <p:timing>
    <p:tnLst>
      <p:par>
        <p:cTn xmlns:p14="http://schemas.microsoft.com/office/powerpoint/2010/main" id="1" dur="indefinite" restart="never" nodeType="tmRoot"/>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939540"/>
          </a:xfrm>
          <a:prstGeom prst="rect">
            <a:avLst/>
          </a:prstGeom>
          <a:noFill/>
        </p:spPr>
        <p:txBody>
          <a:bodyPr wrap="square" rtlCol="0">
            <a:spAutoFit/>
          </a:bodyPr>
          <a:lstStyle/>
          <a:p>
            <a:pPr marL="342900" indent="-342900">
              <a:buFont typeface="Wingdings" charset="2"/>
              <a:buChar char="l"/>
            </a:pPr>
            <a:r>
              <a:rPr kumimoji="1" lang="en-US" altLang="zh-CN" sz="24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应用广泛，数据库中用</a:t>
            </a:r>
            <a:r>
              <a:rPr kumimoji="1" lang="en-US" altLang="zh-CN" sz="24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varchar</a:t>
            </a:r>
            <a:r>
              <a:rPr kumimoji="1" lang="zh-CN" altLang="en-US"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存储</a:t>
            </a:r>
            <a:r>
              <a:rPr kumimoji="1" lang="en-US" altLang="zh-CN" sz="24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，在客户端程序中完成解析</a:t>
            </a:r>
            <a:endParaRPr kumimoji="1" lang="en-US" altLang="zh-CN" sz="24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Mysql5.7 </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开始支持</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特性，提供</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api</a:t>
            </a:r>
            <a:endPar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应用场景是在告警表中通过资产的</a:t>
            </a:r>
            <a:r>
              <a:rPr kumimoji="1" lang="en-US" altLang="zh-CN" sz="24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字段查找对应告警有哪些。</a:t>
            </a:r>
            <a:r>
              <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select </a:t>
            </a:r>
            <a:r>
              <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from </a:t>
            </a:r>
            <a:r>
              <a:rPr kumimoji="1" lang="en-US" altLang="zh-CN" sz="16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json_test_main</a:t>
            </a:r>
            <a:r>
              <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where JSON_SEARCH(</a:t>
            </a:r>
            <a:r>
              <a:rPr kumimoji="1" lang="en-US" altLang="zh-CN" sz="16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json_str</a:t>
            </a:r>
            <a:r>
              <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'one','894', NULL, '$.type1[*]')  is not null order by id limit 60,10; </a:t>
            </a:r>
            <a:endParaRPr kumimoji="1" lang="en-US" altLang="zh-CN"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结论：该场景无法通过虚拟列建立索引所以虽然是单表查询，速度比有索引的</a:t>
            </a:r>
            <a:r>
              <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join</a:t>
            </a:r>
            <a:r>
              <a:rPr kumimoji="1" lang="zh-CN" altLang="en-US"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或者子查询要慢</a:t>
            </a:r>
            <a:endPar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详细参考：</a:t>
            </a:r>
            <a:r>
              <a:rPr kumimoji="1" lang="en-US" altLang="zh-CN"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http</a:t>
            </a:r>
            <a:r>
              <a:rPr kumimoji="1" lang="en-US" altLang="zh-CN"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://www.cnblogs.com/lkpnotice/p/6903187.</a:t>
            </a:r>
            <a:r>
              <a:rPr kumimoji="1" lang="en-US" altLang="zh-CN"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hlinkClick r:id="rId3"/>
              </a:rPr>
              <a:t>html</a:t>
            </a:r>
            <a:endParaRPr kumimoji="1" lang="en-US" altLang="zh-CN"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6647974" cy="523220"/>
          </a:xfrm>
          <a:prstGeom prst="rect">
            <a:avLst/>
          </a:prstGeom>
          <a:noFill/>
        </p:spPr>
        <p:txBody>
          <a:bodyPr wrap="none" rtlCol="0">
            <a:spAutoFit/>
          </a:bodyPr>
          <a:lstStyle/>
          <a:p>
            <a:r>
              <a:rPr kumimoji="1" lang="en-US" altLang="zh-CN" sz="2800" dirty="0" err="1" smtClean="0">
                <a:solidFill>
                  <a:srgbClr val="3B3439"/>
                </a:solidFill>
                <a:latin typeface="+mn-ea"/>
                <a:cs typeface="Arial Unicode MS" panose="020B0604020202020204" pitchFamily="34" charset="-122"/>
              </a:rPr>
              <a:t>Mysql</a:t>
            </a:r>
            <a:r>
              <a:rPr kumimoji="1" lang="zh-CN" altLang="zh-CN" sz="2800" dirty="0">
                <a:solidFill>
                  <a:srgbClr val="3B3439"/>
                </a:solidFill>
                <a:latin typeface="+mn-ea"/>
                <a:cs typeface="Arial Unicode MS" panose="020B0604020202020204" pitchFamily="34" charset="-122"/>
              </a:rPr>
              <a:t>-</a:t>
            </a:r>
            <a:r>
              <a:rPr kumimoji="1" lang="en-US" altLang="zh-CN" sz="2800" dirty="0" err="1" smtClean="0">
                <a:solidFill>
                  <a:srgbClr val="3B3439"/>
                </a:solidFill>
                <a:latin typeface="+mn-ea"/>
                <a:cs typeface="Arial Unicode MS" panose="020B0604020202020204" pitchFamily="34" charset="-122"/>
              </a:rPr>
              <a:t>Json</a:t>
            </a:r>
            <a:r>
              <a:rPr kumimoji="1" lang="zh-CN" altLang="en-US" sz="2800" dirty="0" smtClean="0">
                <a:solidFill>
                  <a:srgbClr val="3B3439"/>
                </a:solidFill>
                <a:latin typeface="+mn-ea"/>
                <a:cs typeface="Arial Unicode MS" panose="020B0604020202020204" pitchFamily="34" charset="-122"/>
              </a:rPr>
              <a:t>功能调研和应用场景性能测试</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4" cstate="print"/>
          <a:srcRect/>
          <a:stretch>
            <a:fillRect/>
          </a:stretch>
        </p:blipFill>
        <p:spPr bwMode="auto">
          <a:xfrm>
            <a:off x="678053" y="1258697"/>
            <a:ext cx="1702414" cy="67183"/>
          </a:xfrm>
          <a:prstGeom prst="rect">
            <a:avLst/>
          </a:prstGeom>
          <a:noFill/>
        </p:spPr>
      </p:pic>
      <p:sp>
        <p:nvSpPr>
          <p:cNvPr id="6" name="文本框 5"/>
          <p:cNvSpPr txBox="1"/>
          <p:nvPr/>
        </p:nvSpPr>
        <p:spPr>
          <a:xfrm>
            <a:off x="825429" y="5648575"/>
            <a:ext cx="10376606" cy="523220"/>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告警导入验证</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700290934"/>
      </p:ext>
    </p:extLst>
  </p:cSld>
  <p:clrMapOvr>
    <a:masterClrMapping/>
  </p:clrMapOvr>
  <p:timing>
    <p:tnLst>
      <p:par>
        <p:cTn xmlns:p14="http://schemas.microsoft.com/office/powerpoint/2010/mai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015663"/>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风控与安全</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反洗钱、信用风险等应用及运营风控平台</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处理环节</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数据、规则模型、运营</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05724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银行风控实例分享</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7" name="图片 1" descr="graphXPic.png"/>
          <p:cNvPicPr>
            <a:picLocks noChangeAspect="1"/>
          </p:cNvPicPr>
          <p:nvPr/>
        </p:nvPicPr>
        <p:blipFill>
          <a:blip r:embed="rId4">
            <a:extLst>
              <a:ext uri="{28A0092B-C50C-407E-A947-70E740481C1C}">
                <a14:useLocalDpi xmlns:a14="http://schemas.microsoft.com/office/drawing/2010/main" val="0"/>
              </a:ext>
            </a:extLst>
          </a:blip>
          <a:srcRect/>
          <a:stretch>
            <a:fillRect/>
          </a:stretch>
        </p:blipFill>
        <p:spPr bwMode="auto">
          <a:xfrm>
            <a:off x="2876771" y="2671738"/>
            <a:ext cx="865187" cy="271462"/>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8" name="图片 6" descr="数据分析挖掘平台作用.png"/>
          <p:cNvPicPr>
            <a:picLocks noChangeAspect="1"/>
          </p:cNvPicPr>
          <p:nvPr/>
        </p:nvPicPr>
        <p:blipFill>
          <a:blip r:embed="rId5">
            <a:extLst>
              <a:ext uri="{28A0092B-C50C-407E-A947-70E740481C1C}">
                <a14:useLocalDpi xmlns:a14="http://schemas.microsoft.com/office/drawing/2010/main" val="0"/>
              </a:ext>
            </a:extLst>
          </a:blip>
          <a:srcRect/>
          <a:stretch>
            <a:fillRect/>
          </a:stretch>
        </p:blipFill>
        <p:spPr bwMode="auto">
          <a:xfrm>
            <a:off x="500978" y="2600300"/>
            <a:ext cx="6948488" cy="417195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9" name="图片 2" descr="infiniteGraphPic.png"/>
          <p:cNvPicPr>
            <a:picLocks noChangeAspect="1"/>
          </p:cNvPicPr>
          <p:nvPr/>
        </p:nvPicPr>
        <p:blipFill>
          <a:blip r:embed="rId6">
            <a:extLst>
              <a:ext uri="{28A0092B-C50C-407E-A947-70E740481C1C}">
                <a14:useLocalDpi xmlns:a14="http://schemas.microsoft.com/office/drawing/2010/main" val="0"/>
              </a:ext>
            </a:extLst>
          </a:blip>
          <a:srcRect/>
          <a:stretch>
            <a:fillRect/>
          </a:stretch>
        </p:blipFill>
        <p:spPr bwMode="auto">
          <a:xfrm>
            <a:off x="3957858" y="2635225"/>
            <a:ext cx="1655763" cy="32543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pic>
        <p:nvPicPr>
          <p:cNvPr id="10" name="图片 3" descr="graphlabPic.png"/>
          <p:cNvPicPr>
            <a:picLocks noChangeAspect="1"/>
          </p:cNvPicPr>
          <p:nvPr/>
        </p:nvPicPr>
        <p:blipFill>
          <a:blip r:embed="rId7">
            <a:extLst>
              <a:ext uri="{28A0092B-C50C-407E-A947-70E740481C1C}">
                <a14:useLocalDpi xmlns:a14="http://schemas.microsoft.com/office/drawing/2010/main" val="0"/>
              </a:ext>
            </a:extLst>
          </a:blip>
          <a:srcRect/>
          <a:stretch>
            <a:fillRect/>
          </a:stretch>
        </p:blipFill>
        <p:spPr bwMode="auto">
          <a:xfrm>
            <a:off x="5758083" y="2600300"/>
            <a:ext cx="1700213" cy="319088"/>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pic>
    </p:spTree>
    <p:extLst>
      <p:ext uri="{BB962C8B-B14F-4D97-AF65-F5344CB8AC3E}">
        <p14:creationId xmlns:p14="http://schemas.microsoft.com/office/powerpoint/2010/main" val="421094299"/>
      </p:ext>
    </p:extLst>
  </p:cSld>
  <p:clrMapOvr>
    <a:masterClrMapping/>
  </p:clrMapOvr>
  <p:timing>
    <p:tnLst>
      <p:par>
        <p:cTn xmlns:p14="http://schemas.microsoft.com/office/powerpoint/2010/mai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938992"/>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组件化操作，可拖动配置，所见即所得</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适合</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AIM</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策略配置</a:t>
            </a:r>
            <a:endParaRPr kumimoji="1" lang="en-US" altLang="zh-CN" sz="2000" dirty="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JS</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程序</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AMD</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模块化标准</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分离和改造难点，与</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PAI</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环境深度耦合，</a:t>
            </a:r>
            <a:r>
              <a:rPr kumimoji="1" lang="en-US" altLang="zh-CN" sz="20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JSLib</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不全部是通用的，</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CSS</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样式效果要深度定制</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AMD</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（异步模块定义）</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en-US" altLang="zh-CN" sz="20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CommonJs</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CMD </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等规范，</a:t>
            </a:r>
            <a:r>
              <a:rPr kumimoji="1" lang="en-US" altLang="zh-CN" sz="2000" dirty="0" err="1"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pai</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 JS </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遵循</a:t>
            </a:r>
            <a:r>
              <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CMD</a:t>
            </a:r>
            <a:r>
              <a:rPr kumimoji="1" lang="zh-CN" altLang="en-US"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rPr>
              <a:t>规范</a:t>
            </a:r>
            <a:endParaRPr kumimoji="1" lang="en-US" altLang="zh-CN" sz="2000" dirty="0" smtClean="0">
              <a:solidFill>
                <a:srgbClr val="06509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236784" cy="523220"/>
          </a:xfrm>
          <a:prstGeom prst="rect">
            <a:avLst/>
          </a:prstGeom>
          <a:noFill/>
        </p:spPr>
        <p:txBody>
          <a:bodyPr wrap="none" rtlCol="0">
            <a:spAutoFit/>
          </a:bodyPr>
          <a:lstStyle/>
          <a:p>
            <a:r>
              <a:rPr kumimoji="1" lang="en-US" altLang="zh-CN" sz="2800" dirty="0" smtClean="0">
                <a:solidFill>
                  <a:srgbClr val="3B3439"/>
                </a:solidFill>
                <a:latin typeface="+mn-ea"/>
                <a:cs typeface="Arial Unicode MS" panose="020B0604020202020204" pitchFamily="34" charset="-122"/>
              </a:rPr>
              <a:t>PAI</a:t>
            </a:r>
            <a:r>
              <a:rPr kumimoji="1" lang="zh-CN" altLang="en-US" sz="2800" dirty="0" smtClean="0">
                <a:solidFill>
                  <a:srgbClr val="3B3439"/>
                </a:solidFill>
                <a:latin typeface="+mn-ea"/>
                <a:cs typeface="Arial Unicode MS" panose="020B0604020202020204" pitchFamily="34" charset="-122"/>
              </a:rPr>
              <a:t>学习和前端分离</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2" name="文本框 1"/>
          <p:cNvSpPr txBox="1"/>
          <p:nvPr/>
        </p:nvSpPr>
        <p:spPr>
          <a:xfrm>
            <a:off x="1823220" y="3961073"/>
            <a:ext cx="8261074" cy="923330"/>
          </a:xfrm>
          <a:prstGeom prst="rect">
            <a:avLst/>
          </a:prstGeom>
          <a:noFill/>
        </p:spPr>
        <p:txBody>
          <a:bodyPr wrap="square" rtlCol="0">
            <a:spAutoFit/>
          </a:bodyPr>
          <a:lstStyle/>
          <a:p>
            <a:pPr algn="ctr"/>
            <a:r>
              <a:rPr kumimoji="1" lang="zh-CN" altLang="en-US"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成果展示，暂未添加</a:t>
            </a:r>
          </a:p>
        </p:txBody>
      </p:sp>
    </p:spTree>
    <p:extLst>
      <p:ext uri="{BB962C8B-B14F-4D97-AF65-F5344CB8AC3E}">
        <p14:creationId xmlns:p14="http://schemas.microsoft.com/office/powerpoint/2010/main" val="1738597659"/>
      </p:ext>
    </p:extLst>
  </p:cSld>
  <p:clrMapOvr>
    <a:masterClrMapping/>
  </p:clrMapOvr>
  <p:timing>
    <p:tnLst>
      <p:par>
        <p:cTn xmlns:p14="http://schemas.microsoft.com/office/powerpoint/2010/mai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1107996"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前言</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2).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3787144" y="1468733"/>
            <a:ext cx="7618338" cy="5226886"/>
          </a:xfrm>
          <a:prstGeom prst="rect">
            <a:avLst/>
          </a:prstGeom>
        </p:spPr>
      </p:pic>
      <p:sp>
        <p:nvSpPr>
          <p:cNvPr id="6" name="文本框 5"/>
          <p:cNvSpPr txBox="1"/>
          <p:nvPr/>
        </p:nvSpPr>
        <p:spPr>
          <a:xfrm>
            <a:off x="714341" y="1621651"/>
            <a:ext cx="3571709" cy="2585323"/>
          </a:xfrm>
          <a:prstGeom prst="rect">
            <a:avLst/>
          </a:prstGeom>
          <a:noFill/>
        </p:spPr>
        <p:txBody>
          <a:bodyPr wrap="square" rtlCol="0">
            <a:spAutoFit/>
          </a:bodyPr>
          <a:lstStyle/>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异常检测一般过程及重点</a:t>
            </a: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入侵检测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反入侵</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用户异常金融交易行为检测</a:t>
            </a:r>
            <a:r>
              <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反洗钱</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两部分重点，一是数据接入相关确保数据有效和格式归一化，二是规则模型等分析打分处理</a:t>
            </a:r>
            <a:endPar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592449264"/>
      </p:ext>
    </p:extLst>
  </p:cSld>
  <p:clrMapOvr>
    <a:masterClrMapping/>
  </p:clrMapOvr>
  <p:timing>
    <p:tnLst>
      <p:par>
        <p:cTn xmlns:p14="http://schemas.microsoft.com/office/powerpoint/2010/main" id="1" dur="indefinite" restart="never" nodeType="tmRoot"/>
      </p:par>
    </p:tnLst>
  </p:timing>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百阿</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89380077"/>
      </p:ext>
    </p:extLst>
  </p:cSld>
  <p:clrMapOvr>
    <a:masterClrMapping/>
  </p:clrMapOvr>
  <p:timing>
    <p:tnLst>
      <p:par>
        <p:cTn xmlns:p14="http://schemas.microsoft.com/office/powerpoint/2010/main" id="1" dur="indefinite" restart="never" nodeType="tmRoot"/>
      </p:par>
    </p:tnLst>
  </p:timing>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523220"/>
          </a:xfrm>
          <a:prstGeom prst="rect">
            <a:avLst/>
          </a:prstGeom>
          <a:noFill/>
        </p:spPr>
        <p:txBody>
          <a:bodyPr wrap="square" rtlCol="0">
            <a:spAutoFit/>
          </a:bodyPr>
          <a:lstStyle/>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百阿：文化洗礼</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1620957"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百年阿里</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6" name="图片 5"/>
          <p:cNvPicPr>
            <a:picLocks noChangeAspect="1"/>
          </p:cNvPicPr>
          <p:nvPr/>
        </p:nvPicPr>
        <p:blipFill>
          <a:blip r:embed="rId4"/>
          <a:stretch>
            <a:fillRect/>
          </a:stretch>
        </p:blipFill>
        <p:spPr>
          <a:xfrm>
            <a:off x="4648897" y="105089"/>
            <a:ext cx="6726428" cy="6038476"/>
          </a:xfrm>
          <a:prstGeom prst="rect">
            <a:avLst/>
          </a:prstGeom>
        </p:spPr>
      </p:pic>
      <p:sp>
        <p:nvSpPr>
          <p:cNvPr id="2" name="文本框 1"/>
          <p:cNvSpPr txBox="1"/>
          <p:nvPr/>
        </p:nvSpPr>
        <p:spPr>
          <a:xfrm>
            <a:off x="790552" y="2125105"/>
            <a:ext cx="2903012" cy="1754327"/>
          </a:xfrm>
          <a:prstGeom prst="rect">
            <a:avLst/>
          </a:prstGeom>
          <a:noFill/>
        </p:spPr>
        <p:txBody>
          <a:bodyPr wrap="square" rtlCol="0">
            <a:spAutoFit/>
          </a:bodyPr>
          <a:lstStyle/>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愿景</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使命</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价值观六脉神剑</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八字箴言</a:t>
            </a: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r>
              <a:rPr kumimoji="1" lang="zh-CN" altLang="en-US"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rPr>
              <a:t>快乐工作、认真生活</a:t>
            </a:r>
            <a:endParaRPr kumimoji="1" lang="en-US" altLang="zh-CN" sz="5400" dirty="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en-US" altLang="zh-CN" dirty="0" smtClean="0">
              <a:solidFill>
                <a:srgbClr val="389ED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834299976"/>
      </p:ext>
    </p:extLst>
  </p:cSld>
  <p:clrMapOvr>
    <a:masterClrMapping/>
  </p:clrMapOvr>
  <p:timing>
    <p:tnLst>
      <p:par>
        <p:cTn xmlns:p14="http://schemas.microsoft.com/office/powerpoint/2010/main" id="1" dur="indefinite" restart="never" nodeType="tmRoot"/>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latin typeface="+mn-ea"/>
                <a:cs typeface="Arial Unicode MS" panose="020B0604020202020204" pitchFamily="34" charset="-122"/>
              </a:rPr>
              <a:t>工作内容</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000000"/>
                </a:solidFill>
                <a:latin typeface="+mn-ea"/>
                <a:cs typeface="Arial Unicode MS" panose="020B0604020202020204" pitchFamily="34" charset="-122"/>
              </a:rPr>
              <a:t>工作延伸</a:t>
            </a:r>
            <a:endParaRPr kumimoji="1" lang="en-US" altLang="zh-CN" sz="2800" dirty="0" smtClean="0">
              <a:solidFill>
                <a:srgbClr val="00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latin typeface="+mn-ea"/>
                <a:cs typeface="Arial Unicode MS" panose="020B0604020202020204" pitchFamily="34" charset="-122"/>
              </a:rPr>
              <a:t>百阿</a:t>
            </a:r>
            <a:endParaRPr kumimoji="1" lang="en-US" altLang="zh-CN" sz="2800" dirty="0" smtClean="0">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总结</a:t>
            </a:r>
            <a:endParaRPr kumimoji="1" lang="en-US" altLang="zh-CN" sz="2800" dirty="0" smtClean="0">
              <a:solidFill>
                <a:srgbClr val="FF0000"/>
              </a:solidFill>
              <a:latin typeface="+mn-ea"/>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2675740850"/>
      </p:ext>
    </p:extLst>
  </p:cSld>
  <p:clrMapOvr>
    <a:masterClrMapping/>
  </p:clrMapOvr>
  <p:timing>
    <p:tnLst>
      <p:par>
        <p:cTn xmlns:p14="http://schemas.microsoft.com/office/powerpoint/2010/main" id="1" dur="indefinite" restart="never" nodeType="tmRoot"/>
      </p:par>
    </p:tnLst>
  </p:timing>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631380" y="1556592"/>
            <a:ext cx="10376606" cy="132343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终极目标是产品，产品化要做好组件化和平台化，以提供服务的态度做业务；</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通过归并聚合提高数据抽象展示层次，只给运营人员看需要看的，降低运营代价，机器更加有效辅助人的分析；</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衡量指标，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漏报比率，误报比率，增强调优模型和优化算法；</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思考</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7" name="文本框 6"/>
          <p:cNvSpPr txBox="1"/>
          <p:nvPr/>
        </p:nvSpPr>
        <p:spPr>
          <a:xfrm>
            <a:off x="597364" y="3654529"/>
            <a:ext cx="10376606" cy="3477875"/>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降低过滤强度，提高关联分析和规则处理的数据容量，需要改进系统技术架构提升处理能力和速度；</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告警归并计算负载迁移，从</a:t>
            </a:r>
            <a:r>
              <a:rPr kumimoji="1" lang="en-US" altLang="zh-CN" sz="2000" dirty="0" err="1"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tomcat</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容器中的客户端线程迁移到能够处理更大数据量的集群，例如</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spark</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，目前测试资产值告警归并数据超过</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50W</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服务端会超时报错；</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告警归并计算粒度和层次的细化，模型化；</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开发人员对开发技术、业务和算法的理解和</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融合，开发人员多对业务理解不充分；</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引入图算法进行分析和挖掘，如标签传播算法，探测如</a:t>
            </a:r>
            <a:r>
              <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multi-step attach </a:t>
            </a:r>
            <a:r>
              <a:rPr kumimoji="1" lang="zh-CN" altLang="en-US"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多步攻击或在图上做关联</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分析，建立基于入侵检测的特异化分析挖掘平台；</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479214787"/>
      </p:ext>
    </p:extLst>
  </p:cSld>
  <p:clrMapOvr>
    <a:masterClrMapping/>
  </p:clrMapOvr>
  <p:timing>
    <p:tnLst>
      <p:par>
        <p:cTn xmlns:p14="http://schemas.microsoft.com/office/powerpoint/2010/main" id="1" dur="indefinite" restart="never" nodeType="tmRoot"/>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TextBox 4"/>
          <p:cNvSpPr txBox="1"/>
          <p:nvPr/>
        </p:nvSpPr>
        <p:spPr>
          <a:xfrm>
            <a:off x="880311" y="618392"/>
            <a:ext cx="902811" cy="523220"/>
          </a:xfrm>
          <a:prstGeom prst="rect">
            <a:avLst/>
          </a:prstGeom>
          <a:noFill/>
        </p:spPr>
        <p:txBody>
          <a:bodyPr wrap="none" rtlCol="0">
            <a:spAutoFit/>
          </a:bodyPr>
          <a:lstStyle/>
          <a:p>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8" name="文本框 7"/>
          <p:cNvSpPr txBox="1"/>
          <p:nvPr/>
        </p:nvSpPr>
        <p:spPr>
          <a:xfrm>
            <a:off x="659053" y="1595584"/>
            <a:ext cx="10376606" cy="2246769"/>
          </a:xfrm>
          <a:prstGeom prst="rect">
            <a:avLst/>
          </a:prstGeom>
          <a:noFill/>
        </p:spPr>
        <p:txBody>
          <a:bodyPr wrap="square" rtlCol="0">
            <a:spAutoFit/>
          </a:bodyPr>
          <a:lstStyle/>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开发流程环节，阿里技术生态和产品生态；</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了解</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IDS</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入侵检测业务概况流程及</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AIM</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和</a:t>
            </a:r>
            <a:r>
              <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SOPHON-GEN</a:t>
            </a: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的技术实现；</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完成以资产值归并、策略、处置、标准化数据库迁移为主体的迭代工作内容；</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完成个人的分享与学习</a:t>
            </a:r>
            <a:endParaRPr kumimoji="1" lang="en-US" altLang="zh-CN" sz="2000" dirty="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r>
              <a:rPr kumimoji="1" lang="zh-CN" altLang="en-US"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rPr>
              <a:t>学习阿里文化并以价值观约束和要求自己，创造创新</a:t>
            </a: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342900" indent="-342900">
              <a:buFont typeface="Wingdings" charset="2"/>
              <a:buChar char="l"/>
            </a:pPr>
            <a:endParaRPr kumimoji="1" lang="en-US" altLang="zh-CN" sz="2000" dirty="0" smtClean="0">
              <a:solidFill>
                <a:schemeClr val="accent1">
                  <a:lumMod val="75000"/>
                </a:schemeClr>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319727884"/>
      </p:ext>
    </p:extLst>
  </p:cSld>
  <p:clrMapOvr>
    <a:masterClrMapping/>
  </p:clrMapOvr>
  <p:timing>
    <p:tnLst>
      <p:par>
        <p:cTn xmlns:p14="http://schemas.microsoft.com/office/powerpoint/2010/main" id="1" dur="indefinite" restart="never" nodeType="tmRoot"/>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 name="文本框 6"/>
          <p:cNvSpPr txBox="1"/>
          <p:nvPr/>
        </p:nvSpPr>
        <p:spPr>
          <a:xfrm>
            <a:off x="4336602" y="2791083"/>
            <a:ext cx="4151385" cy="830997"/>
          </a:xfrm>
          <a:prstGeom prst="rect">
            <a:avLst/>
          </a:prstGeom>
          <a:noFill/>
        </p:spPr>
        <p:txBody>
          <a:bodyPr wrap="square" rtlCol="0">
            <a:spAutoFit/>
          </a:bodyPr>
          <a:lstStyle/>
          <a:p>
            <a:r>
              <a:rPr lang="en-US" altLang="zh-CN" sz="4800" b="1" dirty="0" smtClean="0">
                <a:solidFill>
                  <a:srgbClr val="2A79FF"/>
                </a:solidFill>
              </a:rPr>
              <a:t>Thank You</a:t>
            </a:r>
            <a:endParaRPr lang="zh-CN" altLang="en-US" sz="4800" b="1" dirty="0">
              <a:solidFill>
                <a:srgbClr val="2A79FF"/>
              </a:solidFill>
            </a:endParaRPr>
          </a:p>
        </p:txBody>
      </p:sp>
    </p:spTree>
    <p:extLst>
      <p:ext uri="{BB962C8B-B14F-4D97-AF65-F5344CB8AC3E}">
        <p14:creationId xmlns:p14="http://schemas.microsoft.com/office/powerpoint/2010/main" val="3089936582"/>
      </p:ext>
    </p:extLst>
  </p:cSld>
  <p:clrMapOvr>
    <a:masterClrMapping/>
  </p:clrMapOvr>
  <p:timing>
    <p:tnLst>
      <p:par>
        <p:cTn xmlns:p14="http://schemas.microsoft.com/office/powerpoint/2010/mai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grpSp>
        <p:nvGrpSpPr>
          <p:cNvPr id="9" name="组 8"/>
          <p:cNvGrpSpPr/>
          <p:nvPr/>
        </p:nvGrpSpPr>
        <p:grpSpPr>
          <a:xfrm>
            <a:off x="1625966" y="5345566"/>
            <a:ext cx="8403876" cy="342124"/>
            <a:chOff x="632620" y="4389866"/>
            <a:chExt cx="8403876" cy="342124"/>
          </a:xfrm>
        </p:grpSpPr>
        <p:sp>
          <p:nvSpPr>
            <p:cNvPr id="10" name="矩形 9"/>
            <p:cNvSpPr/>
            <p:nvPr/>
          </p:nvSpPr>
          <p:spPr>
            <a:xfrm>
              <a:off x="632620" y="4389866"/>
              <a:ext cx="8403876" cy="342124"/>
            </a:xfrm>
            <a:prstGeom prst="rect">
              <a:avLst/>
            </a:prstGeom>
            <a:solidFill>
              <a:schemeClr val="tx2">
                <a:lumMod val="95000"/>
              </a:schemeClr>
            </a:solidFill>
            <a:ln>
              <a:solidFill>
                <a:schemeClr val="tx2">
                  <a:lumMod val="95000"/>
                </a:schemeClr>
              </a:solidFill>
            </a:ln>
          </p:spPr>
          <p:txBody>
            <a:bodyPr wrap="square" rtlCol="0" anchor="ctr">
              <a:noAutofit/>
            </a:bodyPr>
            <a:lstStyle/>
            <a:p>
              <a:pPr algn="ctr"/>
              <a:endParaRPr kumimoji="1" lang="zh-CN" altLang="en-US" sz="800" dirty="0">
                <a:solidFill>
                  <a:schemeClr val="bg1"/>
                </a:solidFill>
              </a:endParaRPr>
            </a:p>
          </p:txBody>
        </p:sp>
        <p:sp>
          <p:nvSpPr>
            <p:cNvPr id="11" name="右箭头 10"/>
            <p:cNvSpPr/>
            <p:nvPr/>
          </p:nvSpPr>
          <p:spPr>
            <a:xfrm>
              <a:off x="2395414" y="4472908"/>
              <a:ext cx="174285"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12" name="圆角矩形 11"/>
            <p:cNvSpPr/>
            <p:nvPr/>
          </p:nvSpPr>
          <p:spPr>
            <a:xfrm>
              <a:off x="748984" y="4461753"/>
              <a:ext cx="1087550" cy="198351"/>
            </a:xfrm>
            <a:prstGeom prst="roundRect">
              <a:avLst/>
            </a:prstGeom>
            <a:solidFill>
              <a:schemeClr val="bg1">
                <a:lumMod val="75000"/>
              </a:schemeClr>
            </a:solidFill>
            <a:ln>
              <a:solidFill>
                <a:schemeClr val="bg1">
                  <a:lumMod val="75000"/>
                </a:schemeClr>
              </a:solidFill>
            </a:ln>
          </p:spPr>
          <p:txBody>
            <a:bodyPr wrap="square" rtlCol="0" anchor="ctr">
              <a:noAutofit/>
            </a:bodyPr>
            <a:lstStyle/>
            <a:p>
              <a:pPr algn="ctr"/>
              <a:r>
                <a:rPr kumimoji="1" lang="zh-CN" altLang="en-US" sz="800" dirty="0" smtClean="0">
                  <a:solidFill>
                    <a:srgbClr val="389ED9"/>
                  </a:solidFill>
                </a:rPr>
                <a:t>日志 </a:t>
              </a:r>
              <a:r>
                <a:rPr kumimoji="1" lang="en-US" altLang="zh-CN" sz="800" dirty="0" smtClean="0">
                  <a:solidFill>
                    <a:srgbClr val="389ED9"/>
                  </a:solidFill>
                </a:rPr>
                <a:t>/</a:t>
              </a:r>
              <a:r>
                <a:rPr kumimoji="1" lang="zh-CN" altLang="en-US" sz="800" dirty="0" smtClean="0">
                  <a:solidFill>
                    <a:srgbClr val="389ED9"/>
                  </a:solidFill>
                </a:rPr>
                <a:t> </a:t>
              </a:r>
              <a:r>
                <a:rPr kumimoji="1" lang="en-US" altLang="zh-CN" sz="800" dirty="0" smtClean="0">
                  <a:solidFill>
                    <a:srgbClr val="389ED9"/>
                  </a:solidFill>
                </a:rPr>
                <a:t>log</a:t>
              </a:r>
              <a:endParaRPr kumimoji="1" lang="zh-CN" altLang="en-US" sz="800" dirty="0">
                <a:solidFill>
                  <a:srgbClr val="389ED9"/>
                </a:solidFill>
              </a:endParaRPr>
            </a:p>
          </p:txBody>
        </p:sp>
        <p:sp>
          <p:nvSpPr>
            <p:cNvPr id="13" name="圆角矩形 12"/>
            <p:cNvSpPr/>
            <p:nvPr/>
          </p:nvSpPr>
          <p:spPr>
            <a:xfrm>
              <a:off x="3123045" y="4461753"/>
              <a:ext cx="1087550" cy="198351"/>
            </a:xfrm>
            <a:prstGeom prst="roundRect">
              <a:avLst/>
            </a:prstGeom>
            <a:solidFill>
              <a:srgbClr val="2A79FF"/>
            </a:solidFill>
          </p:spPr>
          <p:txBody>
            <a:bodyPr wrap="square" rtlCol="0" anchor="ctr">
              <a:noAutofit/>
            </a:bodyPr>
            <a:lstStyle/>
            <a:p>
              <a:pPr algn="ctr"/>
              <a:r>
                <a:rPr kumimoji="1" lang="zh-CN" altLang="en-US" sz="800" dirty="0" smtClean="0">
                  <a:solidFill>
                    <a:schemeClr val="bg1"/>
                  </a:solidFill>
                </a:rPr>
                <a:t>异常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anomaly</a:t>
              </a:r>
              <a:endParaRPr kumimoji="1" lang="zh-CN" altLang="en-US" sz="800" dirty="0">
                <a:solidFill>
                  <a:schemeClr val="bg1"/>
                </a:solidFill>
              </a:endParaRPr>
            </a:p>
          </p:txBody>
        </p:sp>
        <p:sp>
          <p:nvSpPr>
            <p:cNvPr id="14" name="圆角矩形 13"/>
            <p:cNvSpPr/>
            <p:nvPr/>
          </p:nvSpPr>
          <p:spPr>
            <a:xfrm>
              <a:off x="5497106" y="4461753"/>
              <a:ext cx="1087550" cy="198351"/>
            </a:xfrm>
            <a:prstGeom prst="roundRect">
              <a:avLst/>
            </a:prstGeom>
            <a:solidFill>
              <a:srgbClr val="FFC000"/>
            </a:solidFill>
            <a:ln>
              <a:solidFill>
                <a:srgbClr val="FFC000"/>
              </a:solidFill>
            </a:ln>
          </p:spPr>
          <p:txBody>
            <a:bodyPr wrap="square" rtlCol="0" anchor="ctr">
              <a:noAutofit/>
            </a:bodyPr>
            <a:lstStyle/>
            <a:p>
              <a:pPr algn="ctr"/>
              <a:r>
                <a:rPr kumimoji="1" lang="zh-CN" altLang="en-US" sz="800" dirty="0" smtClean="0">
                  <a:solidFill>
                    <a:schemeClr val="bg1"/>
                  </a:solidFill>
                </a:rPr>
                <a:t>告警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alert</a:t>
              </a:r>
              <a:endParaRPr kumimoji="1" lang="zh-CN" altLang="en-US" sz="800" dirty="0">
                <a:solidFill>
                  <a:schemeClr val="bg1"/>
                </a:solidFill>
              </a:endParaRPr>
            </a:p>
          </p:txBody>
        </p:sp>
        <p:sp>
          <p:nvSpPr>
            <p:cNvPr id="15" name="圆角矩形 14"/>
            <p:cNvSpPr/>
            <p:nvPr/>
          </p:nvSpPr>
          <p:spPr>
            <a:xfrm>
              <a:off x="7871169" y="4461753"/>
              <a:ext cx="1087550" cy="198351"/>
            </a:xfrm>
            <a:prstGeom prst="roundRect">
              <a:avLst/>
            </a:prstGeom>
            <a:solidFill>
              <a:srgbClr val="FF0000"/>
            </a:solidFill>
            <a:ln>
              <a:solidFill>
                <a:srgbClr val="FF0000"/>
              </a:solidFill>
            </a:ln>
          </p:spPr>
          <p:txBody>
            <a:bodyPr wrap="square" rtlCol="0" anchor="ctr">
              <a:noAutofit/>
            </a:bodyPr>
            <a:lstStyle/>
            <a:p>
              <a:pPr algn="ctr"/>
              <a:r>
                <a:rPr kumimoji="1" lang="zh-CN" altLang="en-US" sz="800" dirty="0" smtClean="0">
                  <a:solidFill>
                    <a:schemeClr val="bg1"/>
                  </a:solidFill>
                </a:rPr>
                <a:t>事件 </a:t>
              </a:r>
              <a:r>
                <a:rPr kumimoji="1" lang="en-US" altLang="zh-CN" sz="800" dirty="0" smtClean="0">
                  <a:solidFill>
                    <a:schemeClr val="bg1"/>
                  </a:solidFill>
                </a:rPr>
                <a:t>/</a:t>
              </a:r>
              <a:r>
                <a:rPr kumimoji="1" lang="zh-CN" altLang="en-US" sz="800" dirty="0" smtClean="0">
                  <a:solidFill>
                    <a:schemeClr val="bg1"/>
                  </a:solidFill>
                </a:rPr>
                <a:t> </a:t>
              </a:r>
              <a:r>
                <a:rPr kumimoji="1" lang="en-US" altLang="zh-CN" sz="800" dirty="0" smtClean="0">
                  <a:solidFill>
                    <a:schemeClr val="bg1"/>
                  </a:solidFill>
                </a:rPr>
                <a:t>incident</a:t>
              </a:r>
              <a:endParaRPr kumimoji="1" lang="zh-CN" altLang="en-US" sz="800" dirty="0">
                <a:solidFill>
                  <a:schemeClr val="bg1"/>
                </a:solidFill>
              </a:endParaRPr>
            </a:p>
          </p:txBody>
        </p:sp>
        <p:sp>
          <p:nvSpPr>
            <p:cNvPr id="16" name="右箭头 15"/>
            <p:cNvSpPr/>
            <p:nvPr/>
          </p:nvSpPr>
          <p:spPr>
            <a:xfrm>
              <a:off x="4769475" y="4472908"/>
              <a:ext cx="174285"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17" name="右箭头 16"/>
            <p:cNvSpPr/>
            <p:nvPr/>
          </p:nvSpPr>
          <p:spPr>
            <a:xfrm>
              <a:off x="7143536" y="4472908"/>
              <a:ext cx="174285"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grpSp>
      <p:sp>
        <p:nvSpPr>
          <p:cNvPr id="18" name="矩形 17"/>
          <p:cNvSpPr/>
          <p:nvPr/>
        </p:nvSpPr>
        <p:spPr>
          <a:xfrm>
            <a:off x="1625966" y="1529142"/>
            <a:ext cx="8403876" cy="3672000"/>
          </a:xfrm>
          <a:prstGeom prst="rect">
            <a:avLst/>
          </a:prstGeom>
          <a:solidFill>
            <a:schemeClr val="tx2">
              <a:lumMod val="95000"/>
            </a:schemeClr>
          </a:solidFill>
          <a:ln>
            <a:solidFill>
              <a:schemeClr val="tx2">
                <a:lumMod val="95000"/>
              </a:schemeClr>
            </a:solidFill>
          </a:ln>
        </p:spPr>
        <p:txBody>
          <a:bodyPr wrap="square" rtlCol="0" anchor="ctr">
            <a:noAutofit/>
          </a:bodyPr>
          <a:lstStyle/>
          <a:p>
            <a:pPr algn="ctr"/>
            <a:endParaRPr kumimoji="1" lang="zh-CN" altLang="en-US" sz="800" dirty="0">
              <a:solidFill>
                <a:schemeClr val="bg1"/>
              </a:solidFill>
            </a:endParaRPr>
          </a:p>
        </p:txBody>
      </p:sp>
      <p:sp>
        <p:nvSpPr>
          <p:cNvPr id="19" name="矩形 18"/>
          <p:cNvSpPr/>
          <p:nvPr/>
        </p:nvSpPr>
        <p:spPr>
          <a:xfrm>
            <a:off x="1747235" y="1604305"/>
            <a:ext cx="1367584"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采集</a:t>
            </a:r>
            <a:endParaRPr kumimoji="1" lang="zh-CN" altLang="en-US" sz="900" dirty="0">
              <a:solidFill>
                <a:srgbClr val="389ED9"/>
              </a:solidFill>
            </a:endParaRPr>
          </a:p>
        </p:txBody>
      </p:sp>
      <p:sp>
        <p:nvSpPr>
          <p:cNvPr id="20" name="矩形 19"/>
          <p:cNvSpPr/>
          <p:nvPr/>
        </p:nvSpPr>
        <p:spPr>
          <a:xfrm>
            <a:off x="5188336" y="1600164"/>
            <a:ext cx="2160241"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计算</a:t>
            </a:r>
            <a:r>
              <a:rPr kumimoji="1" lang="en-US" altLang="zh-CN" sz="900" dirty="0" smtClean="0">
                <a:solidFill>
                  <a:srgbClr val="389ED9"/>
                </a:solidFill>
              </a:rPr>
              <a:t>-</a:t>
            </a:r>
            <a:r>
              <a:rPr kumimoji="1" lang="zh-CN" altLang="en-US" sz="900" dirty="0" smtClean="0">
                <a:solidFill>
                  <a:srgbClr val="389ED9"/>
                </a:solidFill>
              </a:rPr>
              <a:t>专家知识</a:t>
            </a:r>
            <a:endParaRPr kumimoji="1" lang="zh-CN" altLang="en-US" sz="900" dirty="0">
              <a:solidFill>
                <a:srgbClr val="389ED9"/>
              </a:solidFill>
            </a:endParaRPr>
          </a:p>
        </p:txBody>
      </p:sp>
      <p:sp>
        <p:nvSpPr>
          <p:cNvPr id="21" name="矩形 20"/>
          <p:cNvSpPr/>
          <p:nvPr/>
        </p:nvSpPr>
        <p:spPr>
          <a:xfrm>
            <a:off x="3350256" y="1600165"/>
            <a:ext cx="600395"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传输</a:t>
            </a:r>
            <a:endParaRPr kumimoji="1" lang="zh-CN" altLang="en-US" sz="900" dirty="0">
              <a:solidFill>
                <a:srgbClr val="389ED9"/>
              </a:solidFill>
            </a:endParaRPr>
          </a:p>
        </p:txBody>
      </p:sp>
      <p:sp>
        <p:nvSpPr>
          <p:cNvPr id="22" name="矩形 21"/>
          <p:cNvSpPr/>
          <p:nvPr/>
        </p:nvSpPr>
        <p:spPr>
          <a:xfrm>
            <a:off x="8518527" y="1600164"/>
            <a:ext cx="1370930"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运营</a:t>
            </a:r>
            <a:endParaRPr kumimoji="1" lang="zh-CN" altLang="en-US" sz="900" dirty="0">
              <a:solidFill>
                <a:srgbClr val="389ED9"/>
              </a:solidFill>
            </a:endParaRPr>
          </a:p>
        </p:txBody>
      </p:sp>
      <p:sp>
        <p:nvSpPr>
          <p:cNvPr id="23" name="Rectangle 4"/>
          <p:cNvSpPr>
            <a:spLocks noChangeArrowheads="1"/>
          </p:cNvSpPr>
          <p:nvPr/>
        </p:nvSpPr>
        <p:spPr bwMode="gray">
          <a:xfrm>
            <a:off x="9320400" y="2087811"/>
            <a:ext cx="569057" cy="2696498"/>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900" b="1" dirty="0" smtClean="0">
                <a:latin typeface="+mj-ea"/>
                <a:ea typeface="+mj-ea"/>
              </a:rPr>
              <a:t>事件</a:t>
            </a:r>
            <a:endParaRPr lang="en-US" altLang="zh-TW" sz="900" b="1" dirty="0" smtClean="0">
              <a:latin typeface="+mj-ea"/>
              <a:ea typeface="+mj-ea"/>
            </a:endParaRPr>
          </a:p>
          <a:p>
            <a:pPr algn="ctr" eaLnBrk="1" hangingPunct="1">
              <a:spcBef>
                <a:spcPct val="0"/>
              </a:spcBef>
              <a:buFontTx/>
              <a:buNone/>
            </a:pPr>
            <a:endParaRPr lang="zh-TW" altLang="en-US" sz="800" dirty="0">
              <a:latin typeface="+mj-ea"/>
              <a:ea typeface="+mj-ea"/>
            </a:endParaRPr>
          </a:p>
        </p:txBody>
      </p:sp>
      <p:sp>
        <p:nvSpPr>
          <p:cNvPr id="24" name="Rectangle 4"/>
          <p:cNvSpPr>
            <a:spLocks noChangeArrowheads="1"/>
          </p:cNvSpPr>
          <p:nvPr/>
        </p:nvSpPr>
        <p:spPr bwMode="gray">
          <a:xfrm>
            <a:off x="5765006" y="2088540"/>
            <a:ext cx="1022091" cy="1028951"/>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800" b="1" dirty="0" smtClean="0">
                <a:latin typeface="+mj-ea"/>
                <a:ea typeface="+mj-ea"/>
              </a:rPr>
              <a:t>策略中心</a:t>
            </a:r>
            <a:endParaRPr lang="zh-TW" altLang="en-US" sz="800" b="1" dirty="0">
              <a:latin typeface="+mj-ea"/>
              <a:ea typeface="+mj-ea"/>
            </a:endParaRPr>
          </a:p>
        </p:txBody>
      </p:sp>
      <p:sp>
        <p:nvSpPr>
          <p:cNvPr id="25" name="Rectangle 4"/>
          <p:cNvSpPr>
            <a:spLocks noChangeArrowheads="1"/>
          </p:cNvSpPr>
          <p:nvPr/>
        </p:nvSpPr>
        <p:spPr bwMode="gray">
          <a:xfrm>
            <a:off x="4125186" y="2089868"/>
            <a:ext cx="796022" cy="2694440"/>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800" b="1" dirty="0" smtClean="0">
                <a:latin typeface="+mj-ea"/>
                <a:ea typeface="+mj-ea"/>
              </a:rPr>
              <a:t>计算</a:t>
            </a:r>
            <a:r>
              <a:rPr lang="en-US" altLang="zh-CN" sz="800" b="1" dirty="0" smtClean="0">
                <a:latin typeface="+mj-ea"/>
                <a:ea typeface="+mj-ea"/>
              </a:rPr>
              <a:t>-</a:t>
            </a:r>
            <a:r>
              <a:rPr lang="zh-CN" altLang="en-US" sz="800" b="1" dirty="0" smtClean="0">
                <a:latin typeface="+mj-ea"/>
                <a:ea typeface="+mj-ea"/>
              </a:rPr>
              <a:t>标准化</a:t>
            </a:r>
            <a:endParaRPr lang="zh-TW" altLang="en-US" sz="800" b="1" dirty="0">
              <a:latin typeface="+mj-ea"/>
              <a:ea typeface="+mj-ea"/>
            </a:endParaRPr>
          </a:p>
        </p:txBody>
      </p:sp>
      <p:sp>
        <p:nvSpPr>
          <p:cNvPr id="26" name="Rectangle 4"/>
          <p:cNvSpPr>
            <a:spLocks noChangeArrowheads="1"/>
          </p:cNvSpPr>
          <p:nvPr/>
        </p:nvSpPr>
        <p:spPr bwMode="gray">
          <a:xfrm>
            <a:off x="4248879" y="3021439"/>
            <a:ext cx="524379" cy="147918"/>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解析</a:t>
            </a:r>
            <a:endParaRPr kumimoji="1" lang="zh-TW" altLang="en-US" sz="800" dirty="0">
              <a:latin typeface="+mj-ea"/>
              <a:ea typeface="+mj-ea"/>
            </a:endParaRPr>
          </a:p>
        </p:txBody>
      </p:sp>
      <p:sp>
        <p:nvSpPr>
          <p:cNvPr id="27" name="Rectangle 4"/>
          <p:cNvSpPr>
            <a:spLocks noChangeArrowheads="1"/>
          </p:cNvSpPr>
          <p:nvPr/>
        </p:nvSpPr>
        <p:spPr bwMode="gray">
          <a:xfrm>
            <a:off x="4248879" y="3438973"/>
            <a:ext cx="524379" cy="147918"/>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增强</a:t>
            </a:r>
            <a:endParaRPr kumimoji="1" lang="zh-TW" altLang="en-US" sz="800" dirty="0">
              <a:latin typeface="+mj-ea"/>
              <a:ea typeface="+mj-ea"/>
            </a:endParaRPr>
          </a:p>
        </p:txBody>
      </p:sp>
      <p:sp>
        <p:nvSpPr>
          <p:cNvPr id="28" name="右箭头 27"/>
          <p:cNvSpPr/>
          <p:nvPr/>
        </p:nvSpPr>
        <p:spPr>
          <a:xfrm>
            <a:off x="3350256" y="2586098"/>
            <a:ext cx="595885" cy="670185"/>
          </a:xfrm>
          <a:prstGeom prst="rightArrow">
            <a:avLst>
              <a:gd name="adj1" fmla="val 50000"/>
              <a:gd name="adj2" fmla="val 20822"/>
            </a:avLst>
          </a:prstGeom>
          <a:solidFill>
            <a:srgbClr val="2A79FF"/>
          </a:solidFill>
        </p:spPr>
        <p:txBody>
          <a:bodyPr wrap="square" rtlCol="0" anchor="ctr">
            <a:noAutofit/>
          </a:bodyPr>
          <a:lstStyle/>
          <a:p>
            <a:pPr algn="ctr"/>
            <a:r>
              <a:rPr kumimoji="1" lang="en-US" altLang="zh-CN" sz="700" dirty="0" smtClean="0">
                <a:solidFill>
                  <a:schemeClr val="bg1"/>
                </a:solidFill>
              </a:rPr>
              <a:t>SLS</a:t>
            </a:r>
          </a:p>
          <a:p>
            <a:pPr algn="ctr"/>
            <a:r>
              <a:rPr kumimoji="1" lang="en-US" altLang="zh-CN" sz="700" dirty="0" smtClean="0">
                <a:solidFill>
                  <a:schemeClr val="bg1"/>
                </a:solidFill>
              </a:rPr>
              <a:t>ES</a:t>
            </a:r>
          </a:p>
        </p:txBody>
      </p:sp>
      <p:sp>
        <p:nvSpPr>
          <p:cNvPr id="29" name="Rectangle 4"/>
          <p:cNvSpPr>
            <a:spLocks noChangeArrowheads="1"/>
          </p:cNvSpPr>
          <p:nvPr/>
        </p:nvSpPr>
        <p:spPr bwMode="gray">
          <a:xfrm>
            <a:off x="5857721" y="2448580"/>
            <a:ext cx="853370" cy="211047"/>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单资产数据关联</a:t>
            </a:r>
            <a:endParaRPr kumimoji="1" lang="zh-TW" altLang="en-US" sz="800" dirty="0">
              <a:latin typeface="+mj-ea"/>
              <a:ea typeface="+mj-ea"/>
            </a:endParaRPr>
          </a:p>
        </p:txBody>
      </p:sp>
      <p:sp>
        <p:nvSpPr>
          <p:cNvPr id="30" name="Rectangle 4"/>
          <p:cNvSpPr>
            <a:spLocks noChangeArrowheads="1"/>
          </p:cNvSpPr>
          <p:nvPr/>
        </p:nvSpPr>
        <p:spPr bwMode="gray">
          <a:xfrm>
            <a:off x="7573098" y="2088539"/>
            <a:ext cx="685654" cy="2711769"/>
          </a:xfrm>
          <a:prstGeom prst="rect">
            <a:avLst/>
          </a:prstGeom>
          <a:solidFill>
            <a:schemeClr val="bg1"/>
          </a:solidFill>
          <a:ln>
            <a:solidFill>
              <a:schemeClr val="accent1"/>
            </a:solidFill>
          </a:ln>
          <a:effectLst/>
        </p:spPr>
        <p:txBody>
          <a:bodyPr lIns="45720" tIns="44450" rIns="45720" bIns="44450" anchor="t" anchorCtr="1"/>
          <a:lstStyle/>
          <a:p>
            <a:pPr>
              <a:spcBef>
                <a:spcPct val="0"/>
              </a:spcBef>
            </a:pPr>
            <a:r>
              <a:rPr kumimoji="1" lang="zh-CN" altLang="en-US" sz="800" b="1" dirty="0" smtClean="0">
                <a:latin typeface="+mj-ea"/>
                <a:ea typeface="+mj-ea"/>
              </a:rPr>
              <a:t>计算</a:t>
            </a:r>
            <a:r>
              <a:rPr kumimoji="1" lang="en-US" altLang="zh-CN" sz="800" b="1" dirty="0" smtClean="0">
                <a:latin typeface="+mj-ea"/>
                <a:ea typeface="+mj-ea"/>
              </a:rPr>
              <a:t>-</a:t>
            </a:r>
            <a:r>
              <a:rPr kumimoji="1" lang="zh-CN" altLang="en-US" sz="800" b="1" dirty="0" smtClean="0">
                <a:latin typeface="+mj-ea"/>
                <a:ea typeface="+mj-ea"/>
              </a:rPr>
              <a:t>过滤</a:t>
            </a:r>
            <a:endParaRPr kumimoji="1" lang="en-US" altLang="zh-CN" sz="800" b="1" dirty="0" smtClean="0">
              <a:latin typeface="+mj-ea"/>
              <a:ea typeface="+mj-ea"/>
            </a:endParaRPr>
          </a:p>
        </p:txBody>
      </p:sp>
      <p:sp>
        <p:nvSpPr>
          <p:cNvPr id="31" name="Rectangle 4"/>
          <p:cNvSpPr>
            <a:spLocks noChangeArrowheads="1"/>
          </p:cNvSpPr>
          <p:nvPr/>
        </p:nvSpPr>
        <p:spPr bwMode="gray">
          <a:xfrm>
            <a:off x="7682665" y="3295716"/>
            <a:ext cx="475576"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同批次</a:t>
            </a:r>
            <a:endParaRPr kumimoji="1" lang="zh-TW" altLang="en-US" sz="800" dirty="0">
              <a:latin typeface="+mj-ea"/>
              <a:ea typeface="+mj-ea"/>
            </a:endParaRPr>
          </a:p>
        </p:txBody>
      </p:sp>
      <p:sp>
        <p:nvSpPr>
          <p:cNvPr id="32" name="Rectangle 4"/>
          <p:cNvSpPr>
            <a:spLocks noChangeArrowheads="1"/>
          </p:cNvSpPr>
          <p:nvPr/>
        </p:nvSpPr>
        <p:spPr bwMode="gray">
          <a:xfrm>
            <a:off x="7682665" y="3566075"/>
            <a:ext cx="475576"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历史</a:t>
            </a:r>
            <a:endParaRPr kumimoji="1" lang="zh-TW" altLang="en-US" sz="800" dirty="0">
              <a:latin typeface="+mj-ea"/>
              <a:ea typeface="+mj-ea"/>
            </a:endParaRPr>
          </a:p>
        </p:txBody>
      </p:sp>
      <p:sp>
        <p:nvSpPr>
          <p:cNvPr id="33" name="Rectangle 4"/>
          <p:cNvSpPr>
            <a:spLocks noChangeArrowheads="1"/>
          </p:cNvSpPr>
          <p:nvPr/>
        </p:nvSpPr>
        <p:spPr bwMode="gray">
          <a:xfrm>
            <a:off x="7682665" y="3025357"/>
            <a:ext cx="475576"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自身</a:t>
            </a:r>
            <a:endParaRPr kumimoji="1" lang="en-US" altLang="zh-CN" sz="800" dirty="0" smtClean="0">
              <a:latin typeface="+mj-ea"/>
              <a:ea typeface="+mj-ea"/>
            </a:endParaRPr>
          </a:p>
        </p:txBody>
      </p:sp>
      <p:sp>
        <p:nvSpPr>
          <p:cNvPr id="34" name="罐形 33"/>
          <p:cNvSpPr/>
          <p:nvPr/>
        </p:nvSpPr>
        <p:spPr>
          <a:xfrm>
            <a:off x="2480548" y="2012796"/>
            <a:ext cx="634273" cy="951969"/>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latin typeface="+mj-ea"/>
                <a:ea typeface="+mj-ea"/>
              </a:rPr>
              <a:t>主机数据</a:t>
            </a:r>
            <a:endParaRPr kumimoji="1" lang="en-US" altLang="zh-CN" sz="700" dirty="0" smtClean="0">
              <a:solidFill>
                <a:schemeClr val="bg1"/>
              </a:solidFill>
              <a:latin typeface="+mj-ea"/>
              <a:ea typeface="+mj-ea"/>
            </a:endParaRPr>
          </a:p>
          <a:p>
            <a:pPr algn="ctr"/>
            <a:r>
              <a:rPr kumimoji="1" lang="zh-CN" altLang="en-US" sz="500" dirty="0" smtClean="0">
                <a:solidFill>
                  <a:schemeClr val="bg1"/>
                </a:solidFill>
                <a:latin typeface="+mj-ea"/>
                <a:ea typeface="+mj-ea"/>
              </a:rPr>
              <a:t>（</a:t>
            </a:r>
            <a:r>
              <a:rPr kumimoji="1" lang="en-US" altLang="zh-CN" sz="500" dirty="0" smtClean="0">
                <a:solidFill>
                  <a:schemeClr val="bg1"/>
                </a:solidFill>
                <a:latin typeface="+mj-ea"/>
                <a:ea typeface="+mj-ea"/>
              </a:rPr>
              <a:t>Y-Agent</a:t>
            </a:r>
            <a:r>
              <a:rPr kumimoji="1" lang="zh-CN" altLang="en-US" sz="500" dirty="0" smtClean="0">
                <a:solidFill>
                  <a:schemeClr val="bg1"/>
                </a:solidFill>
                <a:latin typeface="+mj-ea"/>
                <a:ea typeface="+mj-ea"/>
              </a:rPr>
              <a:t>）</a:t>
            </a:r>
            <a:endParaRPr kumimoji="1" lang="en-US" altLang="zh-CN" sz="500" dirty="0" smtClean="0">
              <a:solidFill>
                <a:schemeClr val="bg1"/>
              </a:solidFill>
              <a:latin typeface="+mj-ea"/>
              <a:ea typeface="+mj-ea"/>
            </a:endParaRPr>
          </a:p>
          <a:p>
            <a:pPr algn="ctr"/>
            <a:endParaRPr kumimoji="1" lang="en-US" altLang="zh-CN" sz="700" dirty="0" smtClean="0">
              <a:solidFill>
                <a:schemeClr val="bg1"/>
              </a:solidFill>
              <a:latin typeface="+mj-ea"/>
              <a:ea typeface="+mj-ea"/>
            </a:endParaRPr>
          </a:p>
          <a:p>
            <a:pPr algn="ctr"/>
            <a:endParaRPr kumimoji="1" lang="en-US" altLang="zh-CN" sz="700" dirty="0">
              <a:solidFill>
                <a:schemeClr val="bg1"/>
              </a:solidFill>
              <a:latin typeface="+mj-ea"/>
              <a:ea typeface="+mj-ea"/>
            </a:endParaRPr>
          </a:p>
          <a:p>
            <a:pPr algn="ctr"/>
            <a:endParaRPr kumimoji="1" lang="en-US" altLang="zh-CN" sz="700" dirty="0">
              <a:solidFill>
                <a:schemeClr val="bg1"/>
              </a:solidFill>
              <a:latin typeface="+mj-ea"/>
              <a:ea typeface="+mj-ea"/>
            </a:endParaRPr>
          </a:p>
          <a:p>
            <a:pPr algn="ctr"/>
            <a:endParaRPr kumimoji="1" lang="zh-CN" altLang="en-US" sz="700" dirty="0">
              <a:solidFill>
                <a:schemeClr val="bg1"/>
              </a:solidFill>
              <a:latin typeface="+mj-ea"/>
              <a:ea typeface="+mj-ea"/>
            </a:endParaRPr>
          </a:p>
        </p:txBody>
      </p:sp>
      <p:sp>
        <p:nvSpPr>
          <p:cNvPr id="35" name="Rectangle 4"/>
          <p:cNvSpPr>
            <a:spLocks noChangeArrowheads="1"/>
          </p:cNvSpPr>
          <p:nvPr/>
        </p:nvSpPr>
        <p:spPr bwMode="gray">
          <a:xfrm>
            <a:off x="2599423" y="2473683"/>
            <a:ext cx="396524" cy="176040"/>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500" dirty="0" smtClean="0">
                <a:latin typeface="+mj-ea"/>
                <a:ea typeface="+mj-ea"/>
              </a:rPr>
              <a:t>日志过滤</a:t>
            </a:r>
            <a:endParaRPr kumimoji="1" lang="zh-TW" altLang="en-US" sz="500" dirty="0">
              <a:latin typeface="+mj-ea"/>
              <a:ea typeface="+mj-ea"/>
            </a:endParaRPr>
          </a:p>
        </p:txBody>
      </p:sp>
      <p:sp>
        <p:nvSpPr>
          <p:cNvPr id="36" name="Rectangle 4"/>
          <p:cNvSpPr>
            <a:spLocks noChangeArrowheads="1"/>
          </p:cNvSpPr>
          <p:nvPr/>
        </p:nvSpPr>
        <p:spPr bwMode="gray">
          <a:xfrm>
            <a:off x="2599423" y="2686869"/>
            <a:ext cx="396524" cy="176040"/>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500" dirty="0" smtClean="0">
                <a:latin typeface="+mj-ea"/>
                <a:ea typeface="+mj-ea"/>
              </a:rPr>
              <a:t>缓存队列</a:t>
            </a:r>
            <a:endParaRPr kumimoji="1" lang="zh-TW" altLang="en-US" sz="500" dirty="0">
              <a:latin typeface="+mj-ea"/>
              <a:ea typeface="+mj-ea"/>
            </a:endParaRPr>
          </a:p>
        </p:txBody>
      </p:sp>
      <p:sp>
        <p:nvSpPr>
          <p:cNvPr id="37" name="罐形 36"/>
          <p:cNvSpPr/>
          <p:nvPr/>
        </p:nvSpPr>
        <p:spPr>
          <a:xfrm>
            <a:off x="2477277" y="3052286"/>
            <a:ext cx="637826" cy="670504"/>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rPr>
              <a:t>流量数据</a:t>
            </a:r>
            <a:endParaRPr kumimoji="1" lang="en-US" altLang="zh-CN" sz="800" dirty="0">
              <a:solidFill>
                <a:schemeClr val="bg1"/>
              </a:solidFill>
            </a:endParaRPr>
          </a:p>
          <a:p>
            <a:pPr algn="ctr"/>
            <a:endParaRPr kumimoji="1" lang="en-US" altLang="zh-CN" sz="800" dirty="0">
              <a:solidFill>
                <a:schemeClr val="bg1"/>
              </a:solidFill>
            </a:endParaRPr>
          </a:p>
          <a:p>
            <a:pPr algn="ctr"/>
            <a:endParaRPr kumimoji="1" lang="zh-CN" altLang="en-US" sz="800" dirty="0">
              <a:solidFill>
                <a:schemeClr val="bg1"/>
              </a:solidFill>
            </a:endParaRPr>
          </a:p>
        </p:txBody>
      </p:sp>
      <p:sp>
        <p:nvSpPr>
          <p:cNvPr id="38" name="Rectangle 4"/>
          <p:cNvSpPr>
            <a:spLocks noChangeArrowheads="1"/>
          </p:cNvSpPr>
          <p:nvPr/>
        </p:nvSpPr>
        <p:spPr bwMode="gray">
          <a:xfrm>
            <a:off x="2597928" y="3438973"/>
            <a:ext cx="396524" cy="176040"/>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500" smtClean="0">
                <a:latin typeface="+mj-ea"/>
                <a:ea typeface="+mj-ea"/>
              </a:rPr>
              <a:t>日志过滤</a:t>
            </a:r>
            <a:endParaRPr kumimoji="1" lang="zh-TW" altLang="en-US" sz="500" dirty="0">
              <a:latin typeface="+mj-ea"/>
              <a:ea typeface="+mj-ea"/>
            </a:endParaRPr>
          </a:p>
        </p:txBody>
      </p:sp>
      <p:sp>
        <p:nvSpPr>
          <p:cNvPr id="39" name="罐形 38"/>
          <p:cNvSpPr/>
          <p:nvPr/>
        </p:nvSpPr>
        <p:spPr>
          <a:xfrm>
            <a:off x="1747236" y="2011049"/>
            <a:ext cx="637826" cy="616091"/>
          </a:xfrm>
          <a:prstGeom prst="can">
            <a:avLst/>
          </a:prstGeom>
          <a:solidFill>
            <a:schemeClr val="accent6"/>
          </a:solidFill>
        </p:spPr>
        <p:txBody>
          <a:bodyPr wrap="square" rtlCol="0" anchor="ctr">
            <a:noAutofit/>
          </a:bodyPr>
          <a:lstStyle/>
          <a:p>
            <a:pPr algn="ctr"/>
            <a:r>
              <a:rPr kumimoji="1" lang="zh-CN" altLang="en-US" sz="700" dirty="0" smtClean="0">
                <a:solidFill>
                  <a:schemeClr val="bg1"/>
                </a:solidFill>
              </a:rPr>
              <a:t>威胁情报</a:t>
            </a:r>
            <a:endParaRPr kumimoji="1" lang="en-US" altLang="zh-CN" sz="800" dirty="0" smtClean="0">
              <a:solidFill>
                <a:schemeClr val="bg1"/>
              </a:solidFill>
            </a:endParaRPr>
          </a:p>
          <a:p>
            <a:pPr algn="ctr"/>
            <a:endParaRPr kumimoji="1" lang="en-US" altLang="zh-CN" sz="800" dirty="0">
              <a:solidFill>
                <a:schemeClr val="bg1"/>
              </a:solidFill>
            </a:endParaRPr>
          </a:p>
          <a:p>
            <a:pPr algn="ctr"/>
            <a:endParaRPr kumimoji="1" lang="zh-CN" altLang="en-US" sz="800" dirty="0">
              <a:solidFill>
                <a:schemeClr val="bg1"/>
              </a:solidFill>
            </a:endParaRPr>
          </a:p>
        </p:txBody>
      </p:sp>
      <p:sp>
        <p:nvSpPr>
          <p:cNvPr id="40" name="Rectangle 4"/>
          <p:cNvSpPr>
            <a:spLocks noChangeArrowheads="1"/>
          </p:cNvSpPr>
          <p:nvPr/>
        </p:nvSpPr>
        <p:spPr bwMode="gray">
          <a:xfrm>
            <a:off x="1867887" y="2343298"/>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en-US" altLang="zh-CN" sz="500" dirty="0" smtClean="0">
                <a:solidFill>
                  <a:schemeClr val="accent6"/>
                </a:solidFill>
                <a:latin typeface="+mj-ea"/>
                <a:ea typeface="+mj-ea"/>
              </a:rPr>
              <a:t>CNA</a:t>
            </a:r>
            <a:r>
              <a:rPr kumimoji="1" lang="zh-CN" altLang="en-US" sz="500" dirty="0" smtClean="0">
                <a:solidFill>
                  <a:schemeClr val="accent6"/>
                </a:solidFill>
                <a:latin typeface="+mj-ea"/>
                <a:ea typeface="+mj-ea"/>
              </a:rPr>
              <a:t>、</a:t>
            </a:r>
            <a:r>
              <a:rPr kumimoji="1" lang="en-US" altLang="zh-CN" sz="500" dirty="0" smtClean="0">
                <a:solidFill>
                  <a:schemeClr val="accent6"/>
                </a:solidFill>
                <a:latin typeface="+mj-ea"/>
                <a:ea typeface="+mj-ea"/>
              </a:rPr>
              <a:t>IP</a:t>
            </a:r>
            <a:r>
              <a:rPr kumimoji="1" lang="zh-CN" altLang="en-US" sz="500" dirty="0" smtClean="0">
                <a:solidFill>
                  <a:schemeClr val="accent6"/>
                </a:solidFill>
                <a:latin typeface="+mj-ea"/>
                <a:ea typeface="+mj-ea"/>
              </a:rPr>
              <a:t>、</a:t>
            </a:r>
            <a:r>
              <a:rPr kumimoji="1" lang="en-US" altLang="zh-CN" sz="500" dirty="0" smtClean="0">
                <a:solidFill>
                  <a:schemeClr val="accent6"/>
                </a:solidFill>
                <a:latin typeface="+mj-ea"/>
                <a:ea typeface="+mj-ea"/>
              </a:rPr>
              <a:t>Domain</a:t>
            </a:r>
            <a:endParaRPr kumimoji="1" lang="zh-TW" altLang="en-US" sz="500" dirty="0">
              <a:solidFill>
                <a:schemeClr val="accent6"/>
              </a:solidFill>
              <a:latin typeface="+mj-ea"/>
              <a:ea typeface="+mj-ea"/>
            </a:endParaRPr>
          </a:p>
        </p:txBody>
      </p:sp>
      <p:sp>
        <p:nvSpPr>
          <p:cNvPr id="41" name="罐形 40"/>
          <p:cNvSpPr/>
          <p:nvPr/>
        </p:nvSpPr>
        <p:spPr>
          <a:xfrm>
            <a:off x="1747236" y="2743695"/>
            <a:ext cx="637826" cy="1051749"/>
          </a:xfrm>
          <a:prstGeom prst="can">
            <a:avLst/>
          </a:prstGeom>
          <a:solidFill>
            <a:schemeClr val="accent6"/>
          </a:solidFill>
        </p:spPr>
        <p:txBody>
          <a:bodyPr wrap="square" rtlCol="0" anchor="ctr">
            <a:noAutofit/>
          </a:bodyPr>
          <a:lstStyle/>
          <a:p>
            <a:pPr algn="ctr"/>
            <a:r>
              <a:rPr kumimoji="1" lang="zh-CN" altLang="en-US" sz="700" dirty="0" smtClean="0">
                <a:solidFill>
                  <a:schemeClr val="bg1"/>
                </a:solidFill>
              </a:rPr>
              <a:t>资产数据</a:t>
            </a:r>
            <a:endParaRPr kumimoji="1" lang="en-US" altLang="zh-CN" sz="700" dirty="0" smtClean="0">
              <a:solidFill>
                <a:schemeClr val="bg1"/>
              </a:solidFill>
            </a:endParaRPr>
          </a:p>
          <a:p>
            <a:pPr algn="ctr"/>
            <a:endParaRPr kumimoji="1" lang="en-US" altLang="zh-CN" sz="800" dirty="0">
              <a:solidFill>
                <a:schemeClr val="bg1"/>
              </a:solidFill>
            </a:endParaRPr>
          </a:p>
          <a:p>
            <a:pPr algn="ctr"/>
            <a:endParaRPr kumimoji="1" lang="en-US" altLang="zh-CN" sz="800" dirty="0" smtClean="0">
              <a:solidFill>
                <a:schemeClr val="bg1"/>
              </a:solidFill>
            </a:endParaRPr>
          </a:p>
          <a:p>
            <a:pPr algn="ctr"/>
            <a:endParaRPr kumimoji="1" lang="en-US" altLang="zh-CN" sz="800" dirty="0">
              <a:solidFill>
                <a:schemeClr val="bg1"/>
              </a:solidFill>
            </a:endParaRPr>
          </a:p>
          <a:p>
            <a:pPr algn="ctr"/>
            <a:endParaRPr kumimoji="1" lang="en-US" altLang="zh-CN" sz="800" dirty="0" smtClean="0">
              <a:solidFill>
                <a:schemeClr val="bg1"/>
              </a:solidFill>
            </a:endParaRPr>
          </a:p>
          <a:p>
            <a:pPr algn="ctr"/>
            <a:endParaRPr kumimoji="1" lang="en-US" altLang="zh-CN" sz="800" dirty="0">
              <a:solidFill>
                <a:schemeClr val="bg1"/>
              </a:solidFill>
            </a:endParaRPr>
          </a:p>
        </p:txBody>
      </p:sp>
      <p:sp>
        <p:nvSpPr>
          <p:cNvPr id="42" name="Rectangle 4"/>
          <p:cNvSpPr>
            <a:spLocks noChangeArrowheads="1"/>
          </p:cNvSpPr>
          <p:nvPr/>
        </p:nvSpPr>
        <p:spPr bwMode="gray">
          <a:xfrm>
            <a:off x="1867887" y="3095402"/>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基础资产</a:t>
            </a:r>
            <a:endParaRPr kumimoji="1" lang="zh-TW" altLang="en-US" sz="500" dirty="0">
              <a:solidFill>
                <a:schemeClr val="accent6"/>
              </a:solidFill>
              <a:latin typeface="+mj-ea"/>
              <a:ea typeface="+mj-ea"/>
            </a:endParaRPr>
          </a:p>
        </p:txBody>
      </p:sp>
      <p:sp>
        <p:nvSpPr>
          <p:cNvPr id="43" name="罐形 42"/>
          <p:cNvSpPr/>
          <p:nvPr/>
        </p:nvSpPr>
        <p:spPr>
          <a:xfrm>
            <a:off x="2476995" y="3811582"/>
            <a:ext cx="637826" cy="449611"/>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rPr>
              <a:t>终端数据</a:t>
            </a:r>
            <a:endParaRPr kumimoji="1" lang="en-US" altLang="zh-CN" sz="800" dirty="0">
              <a:solidFill>
                <a:schemeClr val="bg1"/>
              </a:solidFill>
            </a:endParaRPr>
          </a:p>
        </p:txBody>
      </p:sp>
      <p:sp>
        <p:nvSpPr>
          <p:cNvPr id="44" name="罐形 43"/>
          <p:cNvSpPr/>
          <p:nvPr/>
        </p:nvSpPr>
        <p:spPr>
          <a:xfrm>
            <a:off x="2476994" y="4350698"/>
            <a:ext cx="637826" cy="449611"/>
          </a:xfrm>
          <a:prstGeom prst="can">
            <a:avLst/>
          </a:prstGeom>
          <a:solidFill>
            <a:srgbClr val="2A79FF"/>
          </a:solidFill>
        </p:spPr>
        <p:txBody>
          <a:bodyPr wrap="square" rtlCol="0" anchor="ctr">
            <a:noAutofit/>
          </a:bodyPr>
          <a:lstStyle/>
          <a:p>
            <a:pPr algn="ctr"/>
            <a:r>
              <a:rPr kumimoji="1" lang="zh-CN" altLang="en-US" sz="700" dirty="0" smtClean="0">
                <a:solidFill>
                  <a:schemeClr val="bg1"/>
                </a:solidFill>
              </a:rPr>
              <a:t>模型异常</a:t>
            </a:r>
            <a:endParaRPr kumimoji="1" lang="en-US" altLang="zh-CN" sz="700" dirty="0">
              <a:solidFill>
                <a:schemeClr val="bg1"/>
              </a:solidFill>
            </a:endParaRPr>
          </a:p>
        </p:txBody>
      </p:sp>
      <p:sp>
        <p:nvSpPr>
          <p:cNvPr id="45" name="Rectangle 4"/>
          <p:cNvSpPr>
            <a:spLocks noChangeArrowheads="1"/>
          </p:cNvSpPr>
          <p:nvPr/>
        </p:nvSpPr>
        <p:spPr bwMode="gray">
          <a:xfrm>
            <a:off x="1863159" y="3315884"/>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400" dirty="0" smtClean="0">
                <a:solidFill>
                  <a:schemeClr val="accent6"/>
                </a:solidFill>
                <a:latin typeface="+mj-ea"/>
                <a:ea typeface="+mj-ea"/>
              </a:rPr>
              <a:t>高风险资产</a:t>
            </a:r>
            <a:endParaRPr kumimoji="1" lang="zh-TW" altLang="en-US" sz="400" dirty="0">
              <a:solidFill>
                <a:schemeClr val="accent6"/>
              </a:solidFill>
              <a:latin typeface="+mj-ea"/>
              <a:ea typeface="+mj-ea"/>
            </a:endParaRPr>
          </a:p>
        </p:txBody>
      </p:sp>
      <p:sp>
        <p:nvSpPr>
          <p:cNvPr id="46" name="Rectangle 4"/>
          <p:cNvSpPr>
            <a:spLocks noChangeArrowheads="1"/>
          </p:cNvSpPr>
          <p:nvPr/>
        </p:nvSpPr>
        <p:spPr bwMode="gray">
          <a:xfrm>
            <a:off x="1862878" y="3536366"/>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高危漏洞</a:t>
            </a:r>
            <a:endParaRPr kumimoji="1" lang="zh-TW" altLang="en-US" sz="500" dirty="0">
              <a:solidFill>
                <a:schemeClr val="accent6"/>
              </a:solidFill>
              <a:latin typeface="+mj-ea"/>
              <a:ea typeface="+mj-ea"/>
            </a:endParaRPr>
          </a:p>
        </p:txBody>
      </p:sp>
      <p:sp>
        <p:nvSpPr>
          <p:cNvPr id="47" name="Rectangle 4"/>
          <p:cNvSpPr>
            <a:spLocks noChangeArrowheads="1"/>
          </p:cNvSpPr>
          <p:nvPr/>
        </p:nvSpPr>
        <p:spPr bwMode="gray">
          <a:xfrm>
            <a:off x="4248879" y="3230206"/>
            <a:ext cx="524379" cy="147918"/>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映射</a:t>
            </a:r>
            <a:endParaRPr kumimoji="1" lang="zh-TW" altLang="en-US" sz="800" dirty="0">
              <a:latin typeface="+mj-ea"/>
              <a:ea typeface="+mj-ea"/>
            </a:endParaRPr>
          </a:p>
        </p:txBody>
      </p:sp>
      <p:sp>
        <p:nvSpPr>
          <p:cNvPr id="48" name="Rectangle 4"/>
          <p:cNvSpPr>
            <a:spLocks noChangeArrowheads="1"/>
          </p:cNvSpPr>
          <p:nvPr/>
        </p:nvSpPr>
        <p:spPr bwMode="gray">
          <a:xfrm>
            <a:off x="5861595" y="2761019"/>
            <a:ext cx="853370" cy="211047"/>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全链路数据分析</a:t>
            </a:r>
            <a:endParaRPr kumimoji="1" lang="zh-TW" altLang="en-US" sz="800" dirty="0">
              <a:latin typeface="+mj-ea"/>
              <a:ea typeface="+mj-ea"/>
            </a:endParaRPr>
          </a:p>
        </p:txBody>
      </p:sp>
      <p:sp>
        <p:nvSpPr>
          <p:cNvPr id="49" name="Rectangle 4"/>
          <p:cNvSpPr>
            <a:spLocks noChangeArrowheads="1"/>
          </p:cNvSpPr>
          <p:nvPr/>
        </p:nvSpPr>
        <p:spPr bwMode="gray">
          <a:xfrm>
            <a:off x="5191173" y="3756092"/>
            <a:ext cx="1022091" cy="1028951"/>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800" b="1" dirty="0" smtClean="0">
                <a:latin typeface="+mj-ea"/>
                <a:ea typeface="+mj-ea"/>
              </a:rPr>
              <a:t>特征工程</a:t>
            </a:r>
            <a:endParaRPr lang="zh-TW" altLang="en-US" sz="800" b="1" dirty="0">
              <a:latin typeface="+mj-ea"/>
              <a:ea typeface="+mj-ea"/>
            </a:endParaRPr>
          </a:p>
        </p:txBody>
      </p:sp>
      <p:sp>
        <p:nvSpPr>
          <p:cNvPr id="50" name="右箭头 49"/>
          <p:cNvSpPr/>
          <p:nvPr/>
        </p:nvSpPr>
        <p:spPr>
          <a:xfrm>
            <a:off x="4983776" y="4215506"/>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51" name="Rectangle 4"/>
          <p:cNvSpPr>
            <a:spLocks noChangeArrowheads="1"/>
          </p:cNvSpPr>
          <p:nvPr/>
        </p:nvSpPr>
        <p:spPr bwMode="gray">
          <a:xfrm>
            <a:off x="6481046" y="3756092"/>
            <a:ext cx="884500" cy="1044856"/>
          </a:xfrm>
          <a:prstGeom prst="rect">
            <a:avLst/>
          </a:prstGeom>
          <a:solidFill>
            <a:schemeClr val="bg1"/>
          </a:solidFill>
          <a:ln>
            <a:solidFill>
              <a:schemeClr val="accent1"/>
            </a:solidFill>
          </a:ln>
          <a:effectLst/>
        </p:spPr>
        <p:txBody>
          <a:bodyPr lIns="45720" tIns="44450" rIns="45720" bIns="44450" anchor="t" anchorCtr="1"/>
          <a:lstStyle/>
          <a:p>
            <a:pPr>
              <a:spcBef>
                <a:spcPct val="0"/>
              </a:spcBef>
            </a:pPr>
            <a:r>
              <a:rPr kumimoji="1" lang="zh-CN" altLang="en-US" sz="800" b="1" smtClean="0">
                <a:latin typeface="+mj-ea"/>
                <a:ea typeface="+mj-ea"/>
              </a:rPr>
              <a:t>异常检测模型</a:t>
            </a:r>
            <a:endParaRPr kumimoji="1" lang="en-US" altLang="zh-CN" sz="800" b="1" dirty="0" smtClean="0">
              <a:latin typeface="+mj-ea"/>
              <a:ea typeface="+mj-ea"/>
            </a:endParaRPr>
          </a:p>
        </p:txBody>
      </p:sp>
      <p:sp>
        <p:nvSpPr>
          <p:cNvPr id="52" name="Rectangle 4"/>
          <p:cNvSpPr>
            <a:spLocks noChangeArrowheads="1"/>
          </p:cNvSpPr>
          <p:nvPr/>
        </p:nvSpPr>
        <p:spPr bwMode="gray">
          <a:xfrm>
            <a:off x="6590613" y="4346141"/>
            <a:ext cx="662610"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聚类</a:t>
            </a:r>
            <a:endParaRPr kumimoji="1" lang="zh-TW" altLang="en-US" sz="800" dirty="0">
              <a:latin typeface="+mj-ea"/>
              <a:ea typeface="+mj-ea"/>
            </a:endParaRPr>
          </a:p>
        </p:txBody>
      </p:sp>
      <p:sp>
        <p:nvSpPr>
          <p:cNvPr id="53" name="Rectangle 4"/>
          <p:cNvSpPr>
            <a:spLocks noChangeArrowheads="1"/>
          </p:cNvSpPr>
          <p:nvPr/>
        </p:nvSpPr>
        <p:spPr bwMode="gray">
          <a:xfrm>
            <a:off x="6590613" y="4574187"/>
            <a:ext cx="662610"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分类</a:t>
            </a:r>
            <a:endParaRPr kumimoji="1" lang="zh-TW" altLang="en-US" sz="800" dirty="0">
              <a:latin typeface="+mj-ea"/>
              <a:ea typeface="+mj-ea"/>
            </a:endParaRPr>
          </a:p>
        </p:txBody>
      </p:sp>
      <p:sp>
        <p:nvSpPr>
          <p:cNvPr id="54" name="Rectangle 4"/>
          <p:cNvSpPr>
            <a:spLocks noChangeArrowheads="1"/>
          </p:cNvSpPr>
          <p:nvPr/>
        </p:nvSpPr>
        <p:spPr bwMode="gray">
          <a:xfrm>
            <a:off x="6590613" y="4118095"/>
            <a:ext cx="662610"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统计类异常</a:t>
            </a:r>
            <a:endParaRPr kumimoji="1" lang="en-US" altLang="zh-CN" sz="800" dirty="0" smtClean="0">
              <a:latin typeface="+mj-ea"/>
              <a:ea typeface="+mj-ea"/>
            </a:endParaRPr>
          </a:p>
        </p:txBody>
      </p:sp>
      <p:sp>
        <p:nvSpPr>
          <p:cNvPr id="55" name="右箭头 54"/>
          <p:cNvSpPr/>
          <p:nvPr/>
        </p:nvSpPr>
        <p:spPr>
          <a:xfrm>
            <a:off x="6269930" y="4215506"/>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56" name="Rectangle 4"/>
          <p:cNvSpPr>
            <a:spLocks noChangeArrowheads="1"/>
          </p:cNvSpPr>
          <p:nvPr/>
        </p:nvSpPr>
        <p:spPr bwMode="gray">
          <a:xfrm>
            <a:off x="5308807" y="4424929"/>
            <a:ext cx="794794"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特征池</a:t>
            </a:r>
            <a:endParaRPr kumimoji="1" lang="zh-TW" altLang="en-US" sz="800" dirty="0">
              <a:latin typeface="+mj-ea"/>
              <a:ea typeface="+mj-ea"/>
            </a:endParaRPr>
          </a:p>
        </p:txBody>
      </p:sp>
      <p:sp>
        <p:nvSpPr>
          <p:cNvPr id="57" name="Rectangle 4"/>
          <p:cNvSpPr>
            <a:spLocks noChangeArrowheads="1"/>
          </p:cNvSpPr>
          <p:nvPr/>
        </p:nvSpPr>
        <p:spPr bwMode="gray">
          <a:xfrm>
            <a:off x="5308807" y="4175522"/>
            <a:ext cx="794794" cy="177399"/>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en-US" altLang="zh-CN" sz="800" dirty="0" smtClean="0">
                <a:latin typeface="+mj-ea"/>
                <a:ea typeface="+mj-ea"/>
              </a:rPr>
              <a:t>Profile</a:t>
            </a:r>
            <a:r>
              <a:rPr kumimoji="1" lang="zh-CN" altLang="en-US" sz="800" dirty="0" smtClean="0">
                <a:latin typeface="+mj-ea"/>
                <a:ea typeface="+mj-ea"/>
              </a:rPr>
              <a:t>建模</a:t>
            </a:r>
            <a:endParaRPr kumimoji="1" lang="en-US" altLang="zh-CN" sz="800" dirty="0" smtClean="0">
              <a:latin typeface="+mj-ea"/>
              <a:ea typeface="+mj-ea"/>
            </a:endParaRPr>
          </a:p>
        </p:txBody>
      </p:sp>
      <p:sp>
        <p:nvSpPr>
          <p:cNvPr id="58" name="罐形 57"/>
          <p:cNvSpPr/>
          <p:nvPr/>
        </p:nvSpPr>
        <p:spPr>
          <a:xfrm>
            <a:off x="1747107" y="3911999"/>
            <a:ext cx="637826" cy="872311"/>
          </a:xfrm>
          <a:prstGeom prst="can">
            <a:avLst/>
          </a:prstGeom>
          <a:solidFill>
            <a:schemeClr val="accent6"/>
          </a:solidFill>
        </p:spPr>
        <p:txBody>
          <a:bodyPr wrap="square" rtlCol="0" anchor="ctr">
            <a:noAutofit/>
          </a:bodyPr>
          <a:lstStyle/>
          <a:p>
            <a:pPr algn="ctr"/>
            <a:r>
              <a:rPr kumimoji="1" lang="zh-CN" altLang="en-US" sz="700" dirty="0" smtClean="0">
                <a:solidFill>
                  <a:schemeClr val="bg1"/>
                </a:solidFill>
              </a:rPr>
              <a:t>运营结果</a:t>
            </a:r>
            <a:endParaRPr kumimoji="1" lang="en-US" altLang="zh-CN" sz="700" dirty="0" smtClean="0">
              <a:solidFill>
                <a:schemeClr val="bg1"/>
              </a:solidFill>
            </a:endParaRPr>
          </a:p>
          <a:p>
            <a:pPr algn="ctr"/>
            <a:endParaRPr kumimoji="1" lang="en-US" altLang="zh-CN" sz="700" dirty="0">
              <a:solidFill>
                <a:schemeClr val="bg1"/>
              </a:solidFill>
            </a:endParaRPr>
          </a:p>
          <a:p>
            <a:pPr algn="ctr"/>
            <a:endParaRPr kumimoji="1" lang="en-US" altLang="zh-CN" sz="700" dirty="0" smtClean="0">
              <a:solidFill>
                <a:schemeClr val="bg1"/>
              </a:solidFill>
            </a:endParaRPr>
          </a:p>
          <a:p>
            <a:pPr algn="ctr"/>
            <a:endParaRPr kumimoji="1" lang="en-US" altLang="zh-CN" sz="700" dirty="0">
              <a:solidFill>
                <a:schemeClr val="bg1"/>
              </a:solidFill>
            </a:endParaRPr>
          </a:p>
          <a:p>
            <a:pPr algn="ctr"/>
            <a:endParaRPr kumimoji="1" lang="en-US" altLang="zh-CN" sz="800" dirty="0">
              <a:solidFill>
                <a:schemeClr val="bg1"/>
              </a:solidFill>
            </a:endParaRPr>
          </a:p>
        </p:txBody>
      </p:sp>
      <p:cxnSp>
        <p:nvCxnSpPr>
          <p:cNvPr id="59" name="肘形连接符 58"/>
          <p:cNvCxnSpPr>
            <a:stCxn id="64" idx="2"/>
            <a:endCxn id="58" idx="3"/>
          </p:cNvCxnSpPr>
          <p:nvPr/>
        </p:nvCxnSpPr>
        <p:spPr>
          <a:xfrm rot="5400000" flipH="1">
            <a:off x="5425102" y="1425228"/>
            <a:ext cx="15999" cy="6734164"/>
          </a:xfrm>
          <a:prstGeom prst="bentConnector3">
            <a:avLst>
              <a:gd name="adj1" fmla="val -1428839"/>
            </a:avLst>
          </a:prstGeom>
          <a:ln w="19050">
            <a:solidFill>
              <a:srgbClr val="FFC000"/>
            </a:solidFill>
            <a:tailEnd type="triangle"/>
          </a:ln>
        </p:spPr>
        <p:style>
          <a:lnRef idx="1">
            <a:schemeClr val="accent1"/>
          </a:lnRef>
          <a:fillRef idx="0">
            <a:schemeClr val="accent1"/>
          </a:fillRef>
          <a:effectRef idx="0">
            <a:schemeClr val="accent1"/>
          </a:effectRef>
          <a:fontRef idx="minor">
            <a:schemeClr val="tx1"/>
          </a:fontRef>
        </p:style>
      </p:cxnSp>
      <p:sp>
        <p:nvSpPr>
          <p:cNvPr id="60" name="文本框 59"/>
          <p:cNvSpPr txBox="1"/>
          <p:nvPr/>
        </p:nvSpPr>
        <p:spPr>
          <a:xfrm>
            <a:off x="7696910" y="4808786"/>
            <a:ext cx="1108796" cy="215444"/>
          </a:xfrm>
          <a:prstGeom prst="rect">
            <a:avLst/>
          </a:prstGeom>
          <a:noFill/>
        </p:spPr>
        <p:txBody>
          <a:bodyPr wrap="square" rtlCol="0">
            <a:spAutoFit/>
          </a:bodyPr>
          <a:lstStyle/>
          <a:p>
            <a:r>
              <a:rPr kumimoji="1" lang="zh-CN" altLang="en-US" sz="800" dirty="0" smtClean="0">
                <a:solidFill>
                  <a:srgbClr val="FFC000"/>
                </a:solidFill>
              </a:rPr>
              <a:t>基于运营结果自学习</a:t>
            </a:r>
            <a:endParaRPr kumimoji="1" lang="zh-CN" altLang="en-US" sz="800" dirty="0">
              <a:solidFill>
                <a:srgbClr val="FFC000"/>
              </a:solidFill>
            </a:endParaRPr>
          </a:p>
        </p:txBody>
      </p:sp>
      <p:sp>
        <p:nvSpPr>
          <p:cNvPr id="61" name="矩形 60"/>
          <p:cNvSpPr/>
          <p:nvPr/>
        </p:nvSpPr>
        <p:spPr>
          <a:xfrm>
            <a:off x="5188336" y="3325046"/>
            <a:ext cx="2174373"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计算</a:t>
            </a:r>
            <a:r>
              <a:rPr kumimoji="1" lang="en-US" altLang="zh-CN" sz="900" dirty="0" smtClean="0">
                <a:solidFill>
                  <a:schemeClr val="bg1"/>
                </a:solidFill>
              </a:rPr>
              <a:t>-</a:t>
            </a:r>
            <a:r>
              <a:rPr kumimoji="1" lang="zh-CN" altLang="en-US" sz="900" dirty="0" smtClean="0">
                <a:solidFill>
                  <a:srgbClr val="389ED9"/>
                </a:solidFill>
              </a:rPr>
              <a:t>机器学习</a:t>
            </a:r>
            <a:endParaRPr kumimoji="1" lang="zh-CN" altLang="en-US" sz="900" dirty="0">
              <a:solidFill>
                <a:srgbClr val="389ED9"/>
              </a:solidFill>
            </a:endParaRPr>
          </a:p>
        </p:txBody>
      </p:sp>
      <p:sp>
        <p:nvSpPr>
          <p:cNvPr id="62" name="右箭头 61"/>
          <p:cNvSpPr/>
          <p:nvPr/>
        </p:nvSpPr>
        <p:spPr>
          <a:xfrm>
            <a:off x="7413298" y="4207827"/>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cxnSp>
        <p:nvCxnSpPr>
          <p:cNvPr id="63" name="肘形连接符 62"/>
          <p:cNvCxnSpPr>
            <a:stCxn id="51" idx="2"/>
            <a:endCxn id="44" idx="3"/>
          </p:cNvCxnSpPr>
          <p:nvPr/>
        </p:nvCxnSpPr>
        <p:spPr>
          <a:xfrm rot="5400000" flipH="1">
            <a:off x="4859282" y="2736935"/>
            <a:ext cx="639" cy="4127389"/>
          </a:xfrm>
          <a:prstGeom prst="bentConnector3">
            <a:avLst>
              <a:gd name="adj1" fmla="val -20658529"/>
            </a:avLst>
          </a:prstGeom>
          <a:ln w="25400">
            <a:tailEnd type="triangle"/>
          </a:ln>
        </p:spPr>
        <p:style>
          <a:lnRef idx="1">
            <a:schemeClr val="accent1"/>
          </a:lnRef>
          <a:fillRef idx="0">
            <a:schemeClr val="accent1"/>
          </a:fillRef>
          <a:effectRef idx="0">
            <a:schemeClr val="accent1"/>
          </a:effectRef>
          <a:fontRef idx="minor">
            <a:schemeClr val="tx1"/>
          </a:fontRef>
        </p:style>
      </p:cxnSp>
      <p:sp>
        <p:nvSpPr>
          <p:cNvPr id="64" name="Rectangle 4"/>
          <p:cNvSpPr>
            <a:spLocks noChangeArrowheads="1"/>
          </p:cNvSpPr>
          <p:nvPr/>
        </p:nvSpPr>
        <p:spPr bwMode="gray">
          <a:xfrm>
            <a:off x="8518528" y="2083731"/>
            <a:ext cx="563312" cy="2716578"/>
          </a:xfrm>
          <a:prstGeom prst="rect">
            <a:avLst/>
          </a:prstGeom>
          <a:solidFill>
            <a:schemeClr val="bg1"/>
          </a:solidFill>
          <a:ln>
            <a:solidFill>
              <a:schemeClr val="accent1"/>
            </a:solidFill>
          </a:ln>
          <a:effectLst/>
        </p:spPr>
        <p:txBody>
          <a:bodyPr lIns="45720" tIns="44450" rIns="45720" bIns="44450" anchor="t" anchorCtr="1"/>
          <a:lstStyle>
            <a:lvl1pPr eaLnBrk="0" hangingPunct="0">
              <a:spcBef>
                <a:spcPct val="20000"/>
              </a:spcBef>
              <a:buChar char="•"/>
              <a:defRPr kumimoji="1" sz="2800">
                <a:solidFill>
                  <a:schemeClr val="tx1"/>
                </a:solidFill>
                <a:latin typeface="Arial" pitchFamily="34" charset="0"/>
                <a:ea typeface="新細明體" pitchFamily="18" charset="-120"/>
              </a:defRPr>
            </a:lvl1pPr>
            <a:lvl2pPr marL="742950" indent="-285750" eaLnBrk="0" hangingPunct="0">
              <a:spcBef>
                <a:spcPct val="20000"/>
              </a:spcBef>
              <a:buChar char="–"/>
              <a:defRPr kumimoji="1" sz="2400">
                <a:solidFill>
                  <a:schemeClr val="tx1"/>
                </a:solidFill>
                <a:latin typeface="Arial" pitchFamily="34" charset="0"/>
                <a:ea typeface="新細明體" pitchFamily="18" charset="-120"/>
              </a:defRPr>
            </a:lvl2pPr>
            <a:lvl3pPr marL="1143000" indent="-228600" eaLnBrk="0" hangingPunct="0">
              <a:spcBef>
                <a:spcPct val="20000"/>
              </a:spcBef>
              <a:buChar char="•"/>
              <a:defRPr kumimoji="1" sz="2000">
                <a:solidFill>
                  <a:schemeClr val="tx1"/>
                </a:solidFill>
                <a:latin typeface="Arial" pitchFamily="34" charset="0"/>
                <a:ea typeface="新細明體" pitchFamily="18" charset="-120"/>
              </a:defRPr>
            </a:lvl3pPr>
            <a:lvl4pPr marL="1600200" indent="-228600" eaLnBrk="0" hangingPunct="0">
              <a:spcBef>
                <a:spcPct val="20000"/>
              </a:spcBef>
              <a:buChar char="–"/>
              <a:defRPr kumimoji="1">
                <a:solidFill>
                  <a:schemeClr val="tx1"/>
                </a:solidFill>
                <a:latin typeface="Arial" pitchFamily="34" charset="0"/>
                <a:ea typeface="新細明體" pitchFamily="18" charset="-120"/>
              </a:defRPr>
            </a:lvl4pPr>
            <a:lvl5pPr marL="2057400" indent="-228600" eaLnBrk="0" hangingPunct="0">
              <a:spcBef>
                <a:spcPct val="20000"/>
              </a:spcBef>
              <a:buChar char="»"/>
              <a:defRPr kumimoji="1" sz="2000">
                <a:solidFill>
                  <a:schemeClr val="bg1"/>
                </a:solidFill>
                <a:latin typeface="Arial" pitchFamily="34" charset="0"/>
                <a:ea typeface="新細明體" pitchFamily="18" charset="-120"/>
              </a:defRPr>
            </a:lvl5pPr>
            <a:lvl6pPr marL="25146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6pPr>
            <a:lvl7pPr marL="29718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7pPr>
            <a:lvl8pPr marL="34290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8pPr>
            <a:lvl9pPr marL="3886200" indent="-228600" eaLnBrk="0" fontAlgn="base" hangingPunct="0">
              <a:spcBef>
                <a:spcPct val="20000"/>
              </a:spcBef>
              <a:spcAft>
                <a:spcPct val="0"/>
              </a:spcAft>
              <a:buChar char="»"/>
              <a:defRPr kumimoji="1" sz="2000">
                <a:solidFill>
                  <a:schemeClr val="bg1"/>
                </a:solidFill>
                <a:latin typeface="Arial" pitchFamily="34" charset="0"/>
                <a:ea typeface="新細明體" pitchFamily="18" charset="-120"/>
              </a:defRPr>
            </a:lvl9pPr>
          </a:lstStyle>
          <a:p>
            <a:pPr algn="ctr" eaLnBrk="1" hangingPunct="1">
              <a:spcBef>
                <a:spcPct val="0"/>
              </a:spcBef>
              <a:buFontTx/>
              <a:buNone/>
            </a:pPr>
            <a:r>
              <a:rPr lang="zh-CN" altLang="en-US" sz="900" b="1" dirty="0" smtClean="0">
                <a:latin typeface="+mj-ea"/>
                <a:ea typeface="+mj-ea"/>
              </a:rPr>
              <a:t>告警</a:t>
            </a:r>
            <a:endParaRPr lang="en-US" altLang="zh-CN" sz="700" b="1" dirty="0">
              <a:latin typeface="+mj-ea"/>
              <a:ea typeface="+mj-ea"/>
            </a:endParaRPr>
          </a:p>
          <a:p>
            <a:pPr algn="ctr" eaLnBrk="1" hangingPunct="1">
              <a:spcBef>
                <a:spcPct val="0"/>
              </a:spcBef>
              <a:buFontTx/>
              <a:buNone/>
            </a:pPr>
            <a:endParaRPr lang="en-US" altLang="zh-CN" sz="700" dirty="0" smtClean="0">
              <a:latin typeface="+mj-ea"/>
              <a:ea typeface="+mj-ea"/>
            </a:endParaRPr>
          </a:p>
          <a:p>
            <a:pPr algn="ctr" eaLnBrk="1" hangingPunct="1">
              <a:spcBef>
                <a:spcPct val="0"/>
              </a:spcBef>
              <a:buFontTx/>
              <a:buNone/>
            </a:pPr>
            <a:r>
              <a:rPr lang="zh-CN" altLang="en-US" sz="700" dirty="0" smtClean="0">
                <a:latin typeface="+mj-ea"/>
                <a:ea typeface="+mj-ea"/>
              </a:rPr>
              <a:t>专家知识</a:t>
            </a:r>
            <a:endParaRPr lang="en-US" altLang="zh-CN" sz="700" dirty="0" smtClean="0">
              <a:latin typeface="+mj-ea"/>
              <a:ea typeface="+mj-ea"/>
            </a:endParaRPr>
          </a:p>
          <a:p>
            <a:pPr algn="ctr" eaLnBrk="1" hangingPunct="1">
              <a:spcBef>
                <a:spcPct val="0"/>
              </a:spcBef>
              <a:buFontTx/>
              <a:buNone/>
            </a:pPr>
            <a:r>
              <a:rPr lang="en-US" altLang="zh-CN" sz="700" dirty="0" smtClean="0">
                <a:latin typeface="+mj-ea"/>
                <a:ea typeface="+mj-ea"/>
              </a:rPr>
              <a:t>+</a:t>
            </a:r>
            <a:r>
              <a:rPr lang="zh-CN" altLang="en-US" sz="700" dirty="0" smtClean="0">
                <a:latin typeface="+mj-ea"/>
                <a:ea typeface="+mj-ea"/>
              </a:rPr>
              <a:t>机器学习</a:t>
            </a:r>
            <a:endParaRPr lang="en-US" altLang="zh-CN" sz="700" b="1" dirty="0" smtClean="0">
              <a:latin typeface="+mj-ea"/>
              <a:ea typeface="+mj-ea"/>
            </a:endParaRPr>
          </a:p>
          <a:p>
            <a:pPr algn="ctr" eaLnBrk="1" hangingPunct="1">
              <a:spcBef>
                <a:spcPct val="0"/>
              </a:spcBef>
              <a:buFontTx/>
              <a:buNone/>
            </a:pPr>
            <a:endParaRPr lang="en-US" altLang="zh-TW" sz="900" b="1" dirty="0" smtClean="0">
              <a:latin typeface="+mj-ea"/>
              <a:ea typeface="+mj-ea"/>
            </a:endParaRPr>
          </a:p>
          <a:p>
            <a:pPr algn="ctr" eaLnBrk="1" hangingPunct="1">
              <a:spcBef>
                <a:spcPct val="0"/>
              </a:spcBef>
              <a:buFontTx/>
              <a:buNone/>
            </a:pPr>
            <a:endParaRPr lang="zh-TW" altLang="en-US" sz="800" dirty="0">
              <a:latin typeface="+mj-ea"/>
              <a:ea typeface="+mj-ea"/>
            </a:endParaRPr>
          </a:p>
        </p:txBody>
      </p:sp>
      <p:sp>
        <p:nvSpPr>
          <p:cNvPr id="65" name="Rectangle 4"/>
          <p:cNvSpPr>
            <a:spLocks noChangeArrowheads="1"/>
          </p:cNvSpPr>
          <p:nvPr/>
        </p:nvSpPr>
        <p:spPr bwMode="gray">
          <a:xfrm>
            <a:off x="8630548" y="2997557"/>
            <a:ext cx="367674" cy="340496"/>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人工运营</a:t>
            </a:r>
            <a:endParaRPr kumimoji="1" lang="zh-TW" altLang="en-US" sz="800" dirty="0">
              <a:latin typeface="+mj-ea"/>
              <a:ea typeface="+mj-ea"/>
            </a:endParaRPr>
          </a:p>
        </p:txBody>
      </p:sp>
      <p:sp>
        <p:nvSpPr>
          <p:cNvPr id="66" name="Rectangle 4"/>
          <p:cNvSpPr>
            <a:spLocks noChangeArrowheads="1"/>
          </p:cNvSpPr>
          <p:nvPr/>
        </p:nvSpPr>
        <p:spPr bwMode="gray">
          <a:xfrm>
            <a:off x="8630548" y="3471133"/>
            <a:ext cx="367674" cy="370976"/>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自动运营</a:t>
            </a:r>
            <a:endParaRPr kumimoji="1" lang="zh-TW" altLang="en-US" sz="800" dirty="0">
              <a:latin typeface="+mj-ea"/>
              <a:ea typeface="+mj-ea"/>
            </a:endParaRPr>
          </a:p>
        </p:txBody>
      </p:sp>
      <p:sp>
        <p:nvSpPr>
          <p:cNvPr id="67" name="Rectangle 4"/>
          <p:cNvSpPr>
            <a:spLocks noChangeArrowheads="1"/>
          </p:cNvSpPr>
          <p:nvPr/>
        </p:nvSpPr>
        <p:spPr bwMode="gray">
          <a:xfrm>
            <a:off x="9417894" y="3258962"/>
            <a:ext cx="367674" cy="340496"/>
          </a:xfrm>
          <a:prstGeom prst="rect">
            <a:avLst/>
          </a:prstGeom>
          <a:solidFill>
            <a:schemeClr val="bg1"/>
          </a:solidFill>
          <a:ln>
            <a:solidFill>
              <a:schemeClr val="accent1"/>
            </a:solidFill>
          </a:ln>
          <a:effectLst/>
        </p:spPr>
        <p:txBody>
          <a:bodyPr lIns="45720" tIns="44450" rIns="45720" bIns="44450" anchor="ctr" anchorCtr="1"/>
          <a:lstStyle/>
          <a:p>
            <a:pPr>
              <a:spcBef>
                <a:spcPct val="0"/>
              </a:spcBef>
            </a:pPr>
            <a:r>
              <a:rPr kumimoji="1" lang="zh-CN" altLang="en-US" sz="800" dirty="0" smtClean="0">
                <a:latin typeface="+mj-ea"/>
                <a:ea typeface="+mj-ea"/>
              </a:rPr>
              <a:t>关联告警</a:t>
            </a:r>
            <a:endParaRPr kumimoji="1" lang="zh-TW" altLang="en-US" sz="800" dirty="0">
              <a:latin typeface="+mj-ea"/>
              <a:ea typeface="+mj-ea"/>
            </a:endParaRPr>
          </a:p>
        </p:txBody>
      </p:sp>
      <p:sp>
        <p:nvSpPr>
          <p:cNvPr id="68" name="Rectangle 4"/>
          <p:cNvSpPr>
            <a:spLocks noChangeArrowheads="1"/>
          </p:cNvSpPr>
          <p:nvPr/>
        </p:nvSpPr>
        <p:spPr bwMode="gray">
          <a:xfrm>
            <a:off x="1867604" y="4283056"/>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黑白名单</a:t>
            </a:r>
            <a:endParaRPr kumimoji="1" lang="zh-TW" altLang="en-US" sz="500" dirty="0">
              <a:solidFill>
                <a:schemeClr val="accent6"/>
              </a:solidFill>
              <a:latin typeface="+mj-ea"/>
              <a:ea typeface="+mj-ea"/>
            </a:endParaRPr>
          </a:p>
        </p:txBody>
      </p:sp>
      <p:sp>
        <p:nvSpPr>
          <p:cNvPr id="69" name="Rectangle 4"/>
          <p:cNvSpPr>
            <a:spLocks noChangeArrowheads="1"/>
          </p:cNvSpPr>
          <p:nvPr/>
        </p:nvSpPr>
        <p:spPr bwMode="gray">
          <a:xfrm>
            <a:off x="1862877" y="4503538"/>
            <a:ext cx="396524" cy="176040"/>
          </a:xfrm>
          <a:prstGeom prst="rect">
            <a:avLst/>
          </a:prstGeom>
          <a:solidFill>
            <a:schemeClr val="bg1"/>
          </a:solidFill>
          <a:ln>
            <a:solidFill>
              <a:schemeClr val="bg1"/>
            </a:solidFill>
          </a:ln>
          <a:effectLst/>
        </p:spPr>
        <p:txBody>
          <a:bodyPr lIns="45720" tIns="44450" rIns="45720" bIns="44450" anchor="ctr" anchorCtr="1"/>
          <a:lstStyle/>
          <a:p>
            <a:pPr>
              <a:spcBef>
                <a:spcPct val="0"/>
              </a:spcBef>
            </a:pPr>
            <a:r>
              <a:rPr kumimoji="1" lang="zh-CN" altLang="en-US" sz="500" dirty="0" smtClean="0">
                <a:solidFill>
                  <a:schemeClr val="accent6"/>
                </a:solidFill>
                <a:latin typeface="+mj-ea"/>
                <a:ea typeface="+mj-ea"/>
              </a:rPr>
              <a:t>历史告警</a:t>
            </a:r>
            <a:endParaRPr kumimoji="1" lang="zh-TW" altLang="en-US" sz="500" dirty="0">
              <a:solidFill>
                <a:schemeClr val="accent6"/>
              </a:solidFill>
              <a:latin typeface="+mj-ea"/>
              <a:ea typeface="+mj-ea"/>
            </a:endParaRPr>
          </a:p>
        </p:txBody>
      </p:sp>
      <p:sp>
        <p:nvSpPr>
          <p:cNvPr id="70" name="矩形 69"/>
          <p:cNvSpPr/>
          <p:nvPr/>
        </p:nvSpPr>
        <p:spPr>
          <a:xfrm>
            <a:off x="7578952" y="1598775"/>
            <a:ext cx="679800"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计算</a:t>
            </a:r>
            <a:r>
              <a:rPr kumimoji="1" lang="en-US" altLang="zh-CN" sz="900" dirty="0" smtClean="0">
                <a:solidFill>
                  <a:srgbClr val="389ED9"/>
                </a:solidFill>
              </a:rPr>
              <a:t>-</a:t>
            </a:r>
            <a:r>
              <a:rPr kumimoji="1" lang="zh-CN" altLang="en-US" sz="900" dirty="0" smtClean="0">
                <a:solidFill>
                  <a:srgbClr val="389ED9"/>
                </a:solidFill>
              </a:rPr>
              <a:t>过滤</a:t>
            </a:r>
            <a:endParaRPr kumimoji="1" lang="zh-CN" altLang="en-US" sz="900" dirty="0">
              <a:solidFill>
                <a:srgbClr val="389ED9"/>
              </a:solidFill>
            </a:endParaRPr>
          </a:p>
        </p:txBody>
      </p:sp>
      <p:sp>
        <p:nvSpPr>
          <p:cNvPr id="71" name="右箭头 70"/>
          <p:cNvSpPr/>
          <p:nvPr/>
        </p:nvSpPr>
        <p:spPr>
          <a:xfrm>
            <a:off x="8298813" y="3209889"/>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2" name="矩形 71"/>
          <p:cNvSpPr/>
          <p:nvPr/>
        </p:nvSpPr>
        <p:spPr>
          <a:xfrm>
            <a:off x="4125186" y="1598039"/>
            <a:ext cx="810213" cy="275024"/>
          </a:xfrm>
          <a:prstGeom prst="rect">
            <a:avLst/>
          </a:prstGeom>
          <a:solidFill>
            <a:schemeClr val="bg1">
              <a:lumMod val="85000"/>
            </a:schemeClr>
          </a:solidFill>
          <a:ln>
            <a:solidFill>
              <a:schemeClr val="bg1">
                <a:lumMod val="85000"/>
              </a:schemeClr>
            </a:solidFill>
          </a:ln>
        </p:spPr>
        <p:txBody>
          <a:bodyPr wrap="square" rtlCol="0" anchor="ctr">
            <a:noAutofit/>
          </a:bodyPr>
          <a:lstStyle/>
          <a:p>
            <a:pPr algn="ctr"/>
            <a:r>
              <a:rPr kumimoji="1" lang="zh-CN" altLang="en-US" sz="900" dirty="0" smtClean="0">
                <a:solidFill>
                  <a:srgbClr val="389ED9"/>
                </a:solidFill>
              </a:rPr>
              <a:t>计算</a:t>
            </a:r>
            <a:r>
              <a:rPr kumimoji="1" lang="en-US" altLang="zh-CN" sz="900" dirty="0" smtClean="0">
                <a:solidFill>
                  <a:srgbClr val="389ED9"/>
                </a:solidFill>
              </a:rPr>
              <a:t>-</a:t>
            </a:r>
            <a:r>
              <a:rPr kumimoji="1" lang="zh-CN" altLang="en-US" sz="900" dirty="0" smtClean="0">
                <a:solidFill>
                  <a:srgbClr val="389ED9"/>
                </a:solidFill>
              </a:rPr>
              <a:t>标准化</a:t>
            </a:r>
            <a:endParaRPr kumimoji="1" lang="zh-CN" altLang="en-US" sz="900" dirty="0">
              <a:solidFill>
                <a:srgbClr val="389ED9"/>
              </a:solidFill>
            </a:endParaRPr>
          </a:p>
        </p:txBody>
      </p:sp>
      <p:sp>
        <p:nvSpPr>
          <p:cNvPr id="73" name="右箭头 72"/>
          <p:cNvSpPr/>
          <p:nvPr/>
        </p:nvSpPr>
        <p:spPr>
          <a:xfrm>
            <a:off x="4983776" y="2591346"/>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4" name="右箭头 73"/>
          <p:cNvSpPr/>
          <p:nvPr/>
        </p:nvSpPr>
        <p:spPr>
          <a:xfrm>
            <a:off x="7413298" y="2655675"/>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5" name="右箭头 74"/>
          <p:cNvSpPr/>
          <p:nvPr/>
        </p:nvSpPr>
        <p:spPr>
          <a:xfrm>
            <a:off x="9137182" y="3209889"/>
            <a:ext cx="149522" cy="176040"/>
          </a:xfrm>
          <a:prstGeom prst="rightArrow">
            <a:avLst/>
          </a:prstGeom>
          <a:solidFill>
            <a:srgbClr val="2A79FF"/>
          </a:solidFill>
        </p:spPr>
        <p:txBody>
          <a:bodyPr wrap="square" rtlCol="0" anchor="ctr">
            <a:noAutofit/>
          </a:bodyPr>
          <a:lstStyle/>
          <a:p>
            <a:pPr algn="ctr"/>
            <a:endParaRPr kumimoji="1" lang="zh-CN" altLang="en-US" sz="800" dirty="0">
              <a:solidFill>
                <a:schemeClr val="bg1"/>
              </a:solidFill>
            </a:endParaRPr>
          </a:p>
        </p:txBody>
      </p:sp>
      <p:sp>
        <p:nvSpPr>
          <p:cNvPr id="76" name="右箭头 75"/>
          <p:cNvSpPr/>
          <p:nvPr/>
        </p:nvSpPr>
        <p:spPr>
          <a:xfrm>
            <a:off x="3350100" y="3588851"/>
            <a:ext cx="595885" cy="836078"/>
          </a:xfrm>
          <a:prstGeom prst="rightArrow">
            <a:avLst>
              <a:gd name="adj1" fmla="val 50000"/>
              <a:gd name="adj2" fmla="val 20822"/>
            </a:avLst>
          </a:prstGeom>
          <a:solidFill>
            <a:schemeClr val="accent6"/>
          </a:solidFill>
        </p:spPr>
        <p:txBody>
          <a:bodyPr wrap="square" rtlCol="0" anchor="ctr">
            <a:noAutofit/>
          </a:bodyPr>
          <a:lstStyle/>
          <a:p>
            <a:pPr algn="ctr"/>
            <a:r>
              <a:rPr kumimoji="1" lang="en-US" altLang="zh-CN" sz="700" dirty="0" smtClean="0">
                <a:solidFill>
                  <a:schemeClr val="bg1"/>
                </a:solidFill>
              </a:rPr>
              <a:t>ODPS</a:t>
            </a:r>
            <a:r>
              <a:rPr kumimoji="1" lang="zh-CN" altLang="en-US" sz="700" dirty="0" smtClean="0">
                <a:solidFill>
                  <a:schemeClr val="bg1"/>
                </a:solidFill>
              </a:rPr>
              <a:t> </a:t>
            </a:r>
            <a:r>
              <a:rPr kumimoji="1" lang="en-US" altLang="zh-CN" sz="700" dirty="0" smtClean="0">
                <a:solidFill>
                  <a:schemeClr val="bg1"/>
                </a:solidFill>
              </a:rPr>
              <a:t>MySQL</a:t>
            </a:r>
          </a:p>
          <a:p>
            <a:pPr algn="ctr"/>
            <a:r>
              <a:rPr kumimoji="1" lang="en-US" altLang="zh-CN" sz="700" dirty="0" err="1" smtClean="0">
                <a:solidFill>
                  <a:schemeClr val="bg1"/>
                </a:solidFill>
              </a:rPr>
              <a:t>Hbase</a:t>
            </a:r>
            <a:endParaRPr kumimoji="1" lang="en-US" altLang="zh-CN" sz="700" dirty="0" smtClean="0">
              <a:solidFill>
                <a:schemeClr val="bg1"/>
              </a:solidFill>
            </a:endParaRPr>
          </a:p>
        </p:txBody>
      </p:sp>
      <p:sp>
        <p:nvSpPr>
          <p:cNvPr id="77" name="文本框 76"/>
          <p:cNvSpPr txBox="1"/>
          <p:nvPr/>
        </p:nvSpPr>
        <p:spPr>
          <a:xfrm>
            <a:off x="3271240" y="2535307"/>
            <a:ext cx="602299" cy="200055"/>
          </a:xfrm>
          <a:prstGeom prst="rect">
            <a:avLst/>
          </a:prstGeom>
          <a:noFill/>
        </p:spPr>
        <p:txBody>
          <a:bodyPr wrap="square" rtlCol="0">
            <a:spAutoFit/>
          </a:bodyPr>
          <a:lstStyle/>
          <a:p>
            <a:pPr algn="ctr"/>
            <a:r>
              <a:rPr kumimoji="1" lang="zh-CN" altLang="en-US" sz="700" dirty="0" smtClean="0">
                <a:solidFill>
                  <a:schemeClr val="bg1">
                    <a:lumMod val="75000"/>
                  </a:schemeClr>
                </a:solidFill>
              </a:rPr>
              <a:t>事实数据</a:t>
            </a:r>
            <a:endParaRPr kumimoji="1" lang="zh-CN" altLang="en-US" sz="700" dirty="0">
              <a:solidFill>
                <a:schemeClr val="bg1">
                  <a:lumMod val="75000"/>
                </a:schemeClr>
              </a:solidFill>
            </a:endParaRPr>
          </a:p>
        </p:txBody>
      </p:sp>
      <p:sp>
        <p:nvSpPr>
          <p:cNvPr id="78" name="文本框 77"/>
          <p:cNvSpPr txBox="1"/>
          <p:nvPr/>
        </p:nvSpPr>
        <p:spPr>
          <a:xfrm>
            <a:off x="3189082" y="3615427"/>
            <a:ext cx="766614" cy="200055"/>
          </a:xfrm>
          <a:prstGeom prst="rect">
            <a:avLst/>
          </a:prstGeom>
          <a:noFill/>
        </p:spPr>
        <p:txBody>
          <a:bodyPr wrap="square" rtlCol="0">
            <a:spAutoFit/>
          </a:bodyPr>
          <a:lstStyle/>
          <a:p>
            <a:pPr algn="ctr"/>
            <a:r>
              <a:rPr kumimoji="1" lang="zh-CN" altLang="en-US" sz="700" dirty="0" smtClean="0">
                <a:solidFill>
                  <a:schemeClr val="bg1">
                    <a:lumMod val="75000"/>
                  </a:schemeClr>
                </a:solidFill>
              </a:rPr>
              <a:t>维度数据</a:t>
            </a:r>
            <a:endParaRPr kumimoji="1" lang="zh-CN" altLang="en-US" sz="700" dirty="0">
              <a:solidFill>
                <a:schemeClr val="bg1">
                  <a:lumMod val="75000"/>
                </a:schemeClr>
              </a:solidFill>
            </a:endParaRPr>
          </a:p>
        </p:txBody>
      </p:sp>
      <p:sp>
        <p:nvSpPr>
          <p:cNvPr id="79" name="TextBox 4"/>
          <p:cNvSpPr txBox="1"/>
          <p:nvPr/>
        </p:nvSpPr>
        <p:spPr>
          <a:xfrm>
            <a:off x="880311" y="618392"/>
            <a:ext cx="1107996"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前言</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80"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81" name="文本框 80"/>
          <p:cNvSpPr txBox="1"/>
          <p:nvPr/>
        </p:nvSpPr>
        <p:spPr>
          <a:xfrm>
            <a:off x="2110048" y="917460"/>
            <a:ext cx="3571709" cy="646331"/>
          </a:xfrm>
          <a:prstGeom prst="rect">
            <a:avLst/>
          </a:prstGeom>
          <a:noFill/>
        </p:spPr>
        <p:txBody>
          <a:bodyPr wrap="square" rtlCol="0">
            <a:spAutoFit/>
          </a:bodyPr>
          <a:lstStyle/>
          <a:p>
            <a:pPr marL="285750" indent="-285750">
              <a:buFont typeface="Wingdings" charset="2"/>
              <a:buChar char="l"/>
            </a:pPr>
            <a:r>
              <a:rPr kumimoji="1" lang="en-US" altLang="zh-CN"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IDS</a:t>
            </a:r>
            <a:r>
              <a:rPr kumimoji="1" lang="zh-CN" altLang="en-US"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数据流图</a:t>
            </a:r>
            <a:endParaRPr kumimoji="1" lang="en-US" altLang="zh-CN"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marL="285750" indent="-285750">
              <a:buFont typeface="Wingdings" charset="2"/>
              <a:buChar char="l"/>
            </a:pPr>
            <a:endParaRPr kumimoji="1" lang="zh-CN" altLang="en-US" dirty="0" smtClean="0">
              <a:solidFill>
                <a:srgbClr val="2E75B6"/>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2692503479"/>
      </p:ext>
    </p:extLst>
  </p:cSld>
  <p:clrMapOvr>
    <a:masterClrMapping/>
  </p:clrMapOvr>
  <p:timing>
    <p:tnLst>
      <p:par>
        <p:cTn xmlns:p14="http://schemas.microsoft.com/office/powerpoint/2010/mai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pPr marL="514350" indent="-514350">
              <a:buFont typeface="Wingdings" panose="05000000000000000000" pitchFamily="2" charset="2"/>
              <a:buChar char="p"/>
            </a:pPr>
            <a:r>
              <a:rPr kumimoji="1" lang="zh-CN" altLang="en-US" sz="2800" dirty="0" smtClean="0">
                <a:solidFill>
                  <a:srgbClr val="FF0000"/>
                </a:solidFill>
                <a:latin typeface="+mn-ea"/>
                <a:cs typeface="Arial Unicode MS" panose="020B0604020202020204" pitchFamily="34" charset="-122"/>
              </a:rPr>
              <a:t>工作内容</a:t>
            </a:r>
            <a:endParaRPr kumimoji="1" lang="en-US" altLang="zh-CN" sz="2800" dirty="0" smtClean="0">
              <a:solidFill>
                <a:srgbClr val="FF0000"/>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工作外延</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百阿</a:t>
            </a:r>
            <a:endParaRPr kumimoji="1" lang="en-US" altLang="zh-CN" sz="2800" dirty="0" smtClean="0">
              <a:solidFill>
                <a:srgbClr val="3B3439"/>
              </a:solidFill>
              <a:latin typeface="+mn-ea"/>
              <a:cs typeface="Arial Unicode MS" panose="020B0604020202020204" pitchFamily="34" charset="-122"/>
            </a:endParaRPr>
          </a:p>
          <a:p>
            <a:pPr marL="457200" indent="-457200">
              <a:buFont typeface="Wingdings" panose="05000000000000000000" pitchFamily="2" charset="2"/>
              <a:buChar char="p"/>
            </a:pPr>
            <a:r>
              <a:rPr kumimoji="1" lang="zh-CN" altLang="en-US" sz="2800" dirty="0" smtClean="0">
                <a:solidFill>
                  <a:srgbClr val="3B3439"/>
                </a:solidFill>
                <a:latin typeface="+mn-ea"/>
                <a:cs typeface="Arial Unicode MS" panose="020B0604020202020204" pitchFamily="34" charset="-122"/>
              </a:rPr>
              <a:t>总结</a:t>
            </a:r>
            <a:endParaRPr kumimoji="1" lang="en-US" altLang="zh-CN" sz="2800" dirty="0" smtClean="0">
              <a:solidFill>
                <a:srgbClr val="3B3439"/>
              </a:solidFill>
              <a:latin typeface="+mn-ea"/>
              <a:cs typeface="Arial Unicode MS" panose="020B0604020202020204" pitchFamily="34" charset="-122"/>
            </a:endParaRPr>
          </a:p>
          <a:p>
            <a:pPr marL="514350" indent="-514350">
              <a:buFont typeface="Wingdings" panose="05000000000000000000" pitchFamily="2" charset="2"/>
              <a:buChar char="p"/>
            </a:pP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2031325" cy="646331"/>
          </a:xfrm>
          <a:prstGeom prst="rect">
            <a:avLst/>
          </a:prstGeom>
          <a:noFill/>
        </p:spPr>
        <p:txBody>
          <a:bodyPr wrap="none" rtlCol="0">
            <a:spAutoFit/>
          </a:bodyPr>
          <a:lstStyle/>
          <a:p>
            <a:pPr marL="0" lvl="1"/>
            <a:r>
              <a:rPr kumimoji="1" lang="zh-CN" altLang="en-US" sz="3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内容列表</a:t>
            </a:r>
            <a:endParaRPr kumimoji="1" lang="en-US" altLang="zh-CN" sz="3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
        <p:nvSpPr>
          <p:cNvPr id="6" name="文本框 5"/>
          <p:cNvSpPr txBox="1"/>
          <p:nvPr/>
        </p:nvSpPr>
        <p:spPr>
          <a:xfrm>
            <a:off x="1136588" y="4439601"/>
            <a:ext cx="10376606" cy="1015663"/>
          </a:xfrm>
          <a:prstGeom prst="rect">
            <a:avLst/>
          </a:prstGeom>
          <a:noFill/>
        </p:spPr>
        <p:txBody>
          <a:bodyPr wrap="square" rtlCol="0">
            <a:spAutoFit/>
          </a:bodyPr>
          <a:lstStyle/>
          <a:p>
            <a:pPr marL="514350" indent="-51435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告警归并</a:t>
            </a:r>
            <a:endParaRPr kumimoji="1" lang="en-US" altLang="zh-CN" sz="2000" dirty="0" smtClean="0">
              <a:solidFill>
                <a:schemeClr val="accent1">
                  <a:lumMod val="75000"/>
                </a:schemeClr>
              </a:solidFill>
              <a:latin typeface="+mn-ea"/>
              <a:cs typeface="Arial Unicode MS" panose="020B0604020202020204" pitchFamily="34" charset="-122"/>
            </a:endParaRP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策略生成</a:t>
            </a:r>
            <a:r>
              <a:rPr kumimoji="1" lang="en-US" altLang="zh-CN" sz="2000" dirty="0" smtClean="0">
                <a:solidFill>
                  <a:schemeClr val="accent1">
                    <a:lumMod val="75000"/>
                  </a:schemeClr>
                </a:solidFill>
                <a:latin typeface="+mn-ea"/>
                <a:cs typeface="Arial Unicode MS" panose="020B0604020202020204" pitchFamily="34" charset="-122"/>
              </a:rPr>
              <a:t>    </a:t>
            </a:r>
          </a:p>
          <a:p>
            <a:pPr marL="457200" indent="-457200">
              <a:buFont typeface="Wingdings" charset="2"/>
              <a:buChar char="²"/>
            </a:pPr>
            <a:r>
              <a:rPr kumimoji="1" lang="zh-CN" altLang="en-US" sz="2000" dirty="0" smtClean="0">
                <a:solidFill>
                  <a:schemeClr val="accent1">
                    <a:lumMod val="75000"/>
                  </a:schemeClr>
                </a:solidFill>
                <a:latin typeface="+mn-ea"/>
                <a:cs typeface="Arial Unicode MS" panose="020B0604020202020204" pitchFamily="34" charset="-122"/>
              </a:rPr>
              <a:t>迭代工作内容</a:t>
            </a:r>
            <a:r>
              <a:rPr kumimoji="1" lang="en-US" altLang="zh-CN" sz="2000" dirty="0" smtClean="0">
                <a:solidFill>
                  <a:schemeClr val="accent1">
                    <a:lumMod val="75000"/>
                  </a:schemeClr>
                </a:solidFill>
                <a:latin typeface="+mn-ea"/>
                <a:cs typeface="Arial Unicode MS" panose="020B0604020202020204" pitchFamily="34" charset="-122"/>
              </a:rPr>
              <a:t>-</a:t>
            </a:r>
            <a:r>
              <a:rPr kumimoji="1" lang="zh-CN" altLang="en-US" sz="2000" dirty="0" smtClean="0">
                <a:solidFill>
                  <a:schemeClr val="accent1">
                    <a:lumMod val="75000"/>
                  </a:schemeClr>
                </a:solidFill>
                <a:latin typeface="+mn-ea"/>
                <a:cs typeface="Arial Unicode MS" panose="020B0604020202020204" pitchFamily="34" charset="-122"/>
              </a:rPr>
              <a:t>处置中心</a:t>
            </a:r>
          </a:p>
        </p:txBody>
      </p:sp>
    </p:spTree>
    <p:extLst>
      <p:ext uri="{BB962C8B-B14F-4D97-AF65-F5344CB8AC3E}">
        <p14:creationId xmlns:p14="http://schemas.microsoft.com/office/powerpoint/2010/main" val="3235338277"/>
      </p:ext>
    </p:extLst>
  </p:cSld>
  <p:clrMapOvr>
    <a:masterClrMapping/>
  </p:clrMapOvr>
  <p:timing>
    <p:tnLst>
      <p:par>
        <p:cTn xmlns:p14="http://schemas.microsoft.com/office/powerpoint/2010/main" id="1" dur="indefinite" restart="never" nodeType="tmRoot"/>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815882"/>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需求：归并按照产品线、</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VIP</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、主机、源资产、目的资产、资产。</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归并目的：提高告警视图抽象层次，机器程序更好辅助人运维。</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：分组、聚合特质</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数据分析挖掘平台作用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61746" y="2577885"/>
            <a:ext cx="4206708" cy="3239649"/>
          </a:xfrm>
          <a:prstGeom prst="rect">
            <a:avLst/>
          </a:prstGeom>
        </p:spPr>
      </p:pic>
      <p:pic>
        <p:nvPicPr>
          <p:cNvPr id="6" name="图片 5" descr="数据分析挖掘平台作用 (2).png"/>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7154756" y="1908076"/>
            <a:ext cx="2848222" cy="4700440"/>
          </a:xfrm>
          <a:prstGeom prst="rect">
            <a:avLst/>
          </a:prstGeom>
        </p:spPr>
      </p:pic>
    </p:spTree>
    <p:extLst>
      <p:ext uri="{BB962C8B-B14F-4D97-AF65-F5344CB8AC3E}">
        <p14:creationId xmlns:p14="http://schemas.microsoft.com/office/powerpoint/2010/main" val="1621414622"/>
      </p:ext>
    </p:extLst>
  </p:cSld>
  <p:clrMapOvr>
    <a:masterClrMapping/>
  </p:clrMapOvr>
  <p:timing>
    <p:tnLst>
      <p:par>
        <p:cTn xmlns:p14="http://schemas.microsoft.com/office/powerpoint/2010/main" id="1" dur="indefinite" restart="never" nodeType="tmRoot"/>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2677656"/>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说明：每一条原始告警都有涉及若干资产，按资产值归并的前提是规范资产类型完成资产提取，进而建立资产</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告警关联图谱</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一条原始告警关联多个资产，同一个资产值可能来自不同原始告警</a:t>
            </a:r>
            <a:endParaRPr kumimoji="1" lang="en-US" altLang="zh-CN"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2" name="图片 1" descr="未命名文件 (1).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805052" y="3560831"/>
            <a:ext cx="4955037" cy="2959798"/>
          </a:xfrm>
          <a:prstGeom prst="rect">
            <a:avLst/>
          </a:prstGeom>
        </p:spPr>
      </p:pic>
      <p:sp>
        <p:nvSpPr>
          <p:cNvPr id="7" name="文本框 6"/>
          <p:cNvSpPr txBox="1"/>
          <p:nvPr/>
        </p:nvSpPr>
        <p:spPr>
          <a:xfrm>
            <a:off x="6701206" y="3980418"/>
            <a:ext cx="3220208" cy="1323439"/>
          </a:xfrm>
          <a:prstGeom prst="rect">
            <a:avLst/>
          </a:prstGeom>
          <a:noFill/>
        </p:spPr>
        <p:txBody>
          <a:bodyPr wrap="square" rtlCol="0">
            <a:spAutoFit/>
          </a:bodyPr>
          <a:lstStyle/>
          <a:p>
            <a:pPr algn="ctr"/>
            <a:r>
              <a:rPr kumimoji="1" lang="zh-CN" altLang="en-US"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归并逻辑是，针对同一资产，关联分析有效事件范围内的告警，计算风险值、风险等级、处理进度、算法可信度等；</a:t>
            </a:r>
            <a:endParaRPr kumimoji="1" lang="en-US" altLang="zh-CN" sz="16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pPr algn="ctr"/>
            <a:endParaRPr kumimoji="1" lang="zh-CN" altLang="en-US" sz="16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Tree>
    <p:extLst>
      <p:ext uri="{BB962C8B-B14F-4D97-AF65-F5344CB8AC3E}">
        <p14:creationId xmlns:p14="http://schemas.microsoft.com/office/powerpoint/2010/main" val="1807883953"/>
      </p:ext>
    </p:extLst>
  </p:cSld>
  <p:clrMapOvr>
    <a:masterClrMapping/>
  </p:clrMapOvr>
  <p:timing>
    <p:tnLst>
      <p:par>
        <p:cTn xmlns:p14="http://schemas.microsoft.com/office/powerpoint/2010/mai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二元组</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 [[</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处理进度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算法可信度等聚合值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按照产品线归并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pic>
        <p:nvPicPr>
          <p:cNvPr id="8" name="图片 7" descr="未命名文件 (5).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356" y="2138655"/>
            <a:ext cx="12192000" cy="4180408"/>
          </a:xfrm>
          <a:prstGeom prst="rect">
            <a:avLst/>
          </a:prstGeom>
        </p:spPr>
      </p:pic>
    </p:spTree>
    <p:extLst>
      <p:ext uri="{BB962C8B-B14F-4D97-AF65-F5344CB8AC3E}">
        <p14:creationId xmlns:p14="http://schemas.microsoft.com/office/powerpoint/2010/main" val="2280410284"/>
      </p:ext>
    </p:extLst>
  </p:cSld>
  <p:clrMapOvr>
    <a:masterClrMapping/>
  </p:clrMapOvr>
  <p:timing>
    <p:tnLst>
      <p:par>
        <p:cTn xmlns:p14="http://schemas.microsoft.com/office/powerpoint/2010/mai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图片 5" descr="DingTalk20170718164607.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381141" y="1677193"/>
            <a:ext cx="8144902" cy="4654231"/>
          </a:xfrm>
          <a:prstGeom prst="rect">
            <a:avLst/>
          </a:prstGeom>
        </p:spPr>
      </p:pic>
      <p:sp>
        <p:nvSpPr>
          <p:cNvPr id="3" name="文本框 2"/>
          <p:cNvSpPr txBox="1"/>
          <p:nvPr/>
        </p:nvSpPr>
        <p:spPr>
          <a:xfrm>
            <a:off x="812800" y="1386488"/>
            <a:ext cx="10376606" cy="1384995"/>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归并算法</a:t>
            </a:r>
          </a:p>
          <a:p>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&lt;[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归并维度</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风险值</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mr-I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&gt;</a:t>
            </a:r>
            <a:endPar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例</a:t>
            </a:r>
            <a:r>
              <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rPr>
              <a:t>资产值归并</a:t>
            </a:r>
            <a:endParaRPr kumimoji="1" lang="en-US" altLang="zh-CN" sz="2800" dirty="0" smtClean="0">
              <a:solidFill>
                <a:srgbClr val="FF0000"/>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4"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4124941647"/>
      </p:ext>
    </p:extLst>
  </p:cSld>
  <p:clrMapOvr>
    <a:masterClrMapping/>
  </p:clrMapOvr>
  <p:timing>
    <p:tnLst>
      <p:par>
        <p:cTn xmlns:p14="http://schemas.microsoft.com/office/powerpoint/2010/mai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文本框 2"/>
          <p:cNvSpPr txBox="1"/>
          <p:nvPr/>
        </p:nvSpPr>
        <p:spPr>
          <a:xfrm>
            <a:off x="812800" y="1386488"/>
            <a:ext cx="10376606" cy="3108544"/>
          </a:xfrm>
          <a:prstGeom prst="rect">
            <a:avLst/>
          </a:prstGeom>
          <a:noFill/>
        </p:spPr>
        <p:txBody>
          <a:bodyPr wrap="square" rtlCol="0">
            <a:spAutoFit/>
          </a:bodyPr>
          <a:lstStyle/>
          <a:p>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实现技术</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、分库分表，使用中间件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TDDL</a:t>
            </a: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2</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处理计算，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条数据归并异常返回</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部分计算迁移到客户端全量计算，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110W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条记录归并成</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1.7W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条，超过</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5</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分钟计算事件</a:t>
            </a:r>
            <a:endPar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a:p>
            <a:r>
              <a:rPr kumimoji="1" lang="zh-CN"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4</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a:t>
            </a:r>
            <a:r>
              <a:rPr kumimoji="1" lang="zh-CN" altLang="en-US" sz="2800" dirty="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单库</a:t>
            </a:r>
            <a:r>
              <a:rPr kumimoji="1" lang="en-US" altLang="zh-CN" sz="2800" dirty="0" err="1">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mysql</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部分计算迁移到客户端缓存计算，</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75W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条记录归并</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1.3W</a:t>
            </a:r>
            <a:r>
              <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条，</a:t>
            </a:r>
            <a:r>
              <a:rPr kumimoji="1" lang="en-US" altLang="zh-CN"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rPr>
              <a:t>36s</a:t>
            </a:r>
            <a:endParaRPr kumimoji="1" lang="zh-CN" altLang="en-US" sz="28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endParaRPr>
          </a:p>
        </p:txBody>
      </p:sp>
      <p:sp>
        <p:nvSpPr>
          <p:cNvPr id="4" name="TextBox 4"/>
          <p:cNvSpPr txBox="1"/>
          <p:nvPr/>
        </p:nvSpPr>
        <p:spPr>
          <a:xfrm>
            <a:off x="880311" y="618392"/>
            <a:ext cx="3954929" cy="523220"/>
          </a:xfrm>
          <a:prstGeom prst="rect">
            <a:avLst/>
          </a:prstGeom>
          <a:noFill/>
        </p:spPr>
        <p:txBody>
          <a:bodyPr wrap="none" rtlCol="0">
            <a:spAutoFit/>
          </a:bodyPr>
          <a:lstStyle/>
          <a:p>
            <a:r>
              <a:rPr kumimoji="1" lang="zh-CN" altLang="en-US" sz="2800" dirty="0">
                <a:solidFill>
                  <a:srgbClr val="3B3439"/>
                </a:solidFill>
                <a:latin typeface="+mn-ea"/>
                <a:cs typeface="Arial Unicode MS" panose="020B0604020202020204" pitchFamily="34" charset="-122"/>
              </a:rPr>
              <a:t>迭代工作内容</a:t>
            </a:r>
            <a:r>
              <a:rPr kumimoji="1" lang="en-US" altLang="zh-CN" sz="2800" dirty="0" smtClean="0">
                <a:solidFill>
                  <a:srgbClr val="3B3439"/>
                </a:solidFill>
                <a:latin typeface="+mn-ea"/>
                <a:cs typeface="Arial Unicode MS" panose="020B0604020202020204" pitchFamily="34" charset="-122"/>
              </a:rPr>
              <a:t>-</a:t>
            </a:r>
            <a:r>
              <a:rPr kumimoji="1" lang="zh-CN" altLang="en-US" sz="2800" dirty="0" smtClean="0">
                <a:solidFill>
                  <a:srgbClr val="3B3439"/>
                </a:solidFill>
                <a:latin typeface="+mn-ea"/>
                <a:cs typeface="Arial Unicode MS" panose="020B0604020202020204" pitchFamily="34" charset="-122"/>
              </a:rPr>
              <a:t>告警归并</a:t>
            </a:r>
            <a:r>
              <a:rPr kumimoji="1" lang="en-US" altLang="zh-CN" sz="2800" dirty="0" smtClean="0">
                <a:solidFill>
                  <a:srgbClr val="3B3439"/>
                </a:solidFill>
                <a:latin typeface="+mn-ea"/>
                <a:cs typeface="Arial Unicode MS" panose="020B0604020202020204" pitchFamily="34" charset="-122"/>
              </a:rPr>
              <a:t>    </a:t>
            </a:r>
            <a:endParaRPr kumimoji="1" lang="en-US" altLang="zh-CN" sz="2800" dirty="0">
              <a:solidFill>
                <a:srgbClr val="3B3439"/>
              </a:solidFill>
              <a:latin typeface="+mn-ea"/>
              <a:cs typeface="Arial Unicode MS" panose="020B0604020202020204" pitchFamily="34" charset="-122"/>
            </a:endParaRPr>
          </a:p>
        </p:txBody>
      </p:sp>
      <p:pic>
        <p:nvPicPr>
          <p:cNvPr id="5" name="Picture 2" descr="C:\Users\Administrator\Desktop\新版PPT模板21435456.png"/>
          <p:cNvPicPr>
            <a:picLocks noChangeAspect="1" noChangeArrowheads="1"/>
          </p:cNvPicPr>
          <p:nvPr/>
        </p:nvPicPr>
        <p:blipFill>
          <a:blip r:embed="rId3" cstate="print"/>
          <a:srcRect/>
          <a:stretch>
            <a:fillRect/>
          </a:stretch>
        </p:blipFill>
        <p:spPr bwMode="auto">
          <a:xfrm>
            <a:off x="678053" y="1258697"/>
            <a:ext cx="1702414" cy="67183"/>
          </a:xfrm>
          <a:prstGeom prst="rect">
            <a:avLst/>
          </a:prstGeom>
          <a:noFill/>
        </p:spPr>
      </p:pic>
    </p:spTree>
    <p:extLst>
      <p:ext uri="{BB962C8B-B14F-4D97-AF65-F5344CB8AC3E}">
        <p14:creationId xmlns:p14="http://schemas.microsoft.com/office/powerpoint/2010/main" val="116670656"/>
      </p:ext>
    </p:extLst>
  </p:cSld>
  <p:clrMapOvr>
    <a:masterClrMapping/>
  </p:clrMapOvr>
  <p:timing>
    <p:tnLst>
      <p:par>
        <p:cTn xmlns:p14="http://schemas.microsoft.com/office/powerpoint/2010/main" id="1" dur="indefinite" restart="never" nodeType="tmRoot"/>
      </p:par>
    </p:tnLst>
  </p:timing>
</p:sld>
</file>

<file path=ppt/theme/theme1.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spDef>
      <a:spPr>
        <a:solidFill>
          <a:srgbClr val="9F414E"/>
        </a:solidFill>
        <a:ln>
          <a:noFill/>
        </a:ln>
      </a:spPr>
      <a:bodyPr rtlCol="0" anchor="ctr"/>
      <a:lstStyle>
        <a:defPPr algn="ctr">
          <a:defRPr sz="2400" dirty="0">
            <a:latin typeface="Arial Unicode MS" panose="020B0604020202020204" pitchFamily="34" charset="-122"/>
            <a:ea typeface="Arial Unicode MS" panose="020B0604020202020204" pitchFamily="34" charset="-122"/>
            <a:cs typeface="Arial Unicode MS" panose="020B0604020202020204" pitchFamily="34" charset="-122"/>
          </a:defRPr>
        </a:defPPr>
      </a:lstStyle>
      <a:style>
        <a:lnRef idx="2">
          <a:schemeClr val="accent1">
            <a:shade val="50000"/>
          </a:schemeClr>
        </a:lnRef>
        <a:fillRef idx="1">
          <a:schemeClr val="accent1"/>
        </a:fillRef>
        <a:effectRef idx="0">
          <a:schemeClr val="accent1"/>
        </a:effectRef>
        <a:fontRef idx="minor">
          <a:schemeClr val="lt1"/>
        </a:fontRef>
      </a:style>
    </a:spDef>
    <a:lnDef>
      <a:spPr>
        <a:ln w="25400">
          <a:solidFill>
            <a:srgbClr val="9F414E"/>
          </a:solidFill>
        </a:ln>
      </a:spPr>
      <a:bodyPr/>
      <a:lstStyle/>
      <a:style>
        <a:lnRef idx="1">
          <a:schemeClr val="accent1"/>
        </a:lnRef>
        <a:fillRef idx="0">
          <a:schemeClr val="accent1"/>
        </a:fillRef>
        <a:effectRef idx="0">
          <a:schemeClr val="accent1"/>
        </a:effectRef>
        <a:fontRef idx="minor">
          <a:schemeClr val="tx1"/>
        </a:fontRef>
      </a:style>
    </a:lnDef>
    <a:txDef>
      <a:spPr>
        <a:noFill/>
      </a:spPr>
      <a:bodyPr wrap="square" rtlCol="0">
        <a:spAutoFit/>
      </a:bodyPr>
      <a:lstStyle>
        <a:defPPr algn="ctr">
          <a:defRPr sz="5400" dirty="0" smtClean="0">
            <a:solidFill>
              <a:srgbClr val="3B3439"/>
            </a:solidFill>
            <a:latin typeface="Arial Unicode MS" panose="020B0604020202020204" pitchFamily="34" charset="-122"/>
            <a:ea typeface="Arial Unicode MS" panose="020B0604020202020204" pitchFamily="34" charset="-122"/>
            <a:cs typeface="Arial Unicode MS" panose="020B0604020202020204" pitchFamily="34" charset="-122"/>
          </a:defRPr>
        </a:defPPr>
      </a:lstStyle>
    </a:txDef>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xmlns=""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38622</TotalTime>
  <Words>985</Words>
  <Application>Microsoft Macintosh PowerPoint</Application>
  <PresentationFormat>自定义</PresentationFormat>
  <Paragraphs>235</Paragraphs>
  <Slides>25</Slides>
  <Notes>24</Notes>
  <HiddenSlides>0</HiddenSlides>
  <MMClips>0</MMClips>
  <ScaleCrop>false</ScaleCrop>
  <HeadingPairs>
    <vt:vector size="4" baseType="variant">
      <vt:variant>
        <vt:lpstr>主题</vt:lpstr>
      </vt:variant>
      <vt:variant>
        <vt:i4>1</vt:i4>
      </vt:variant>
      <vt:variant>
        <vt:lpstr>幻灯片标题</vt:lpstr>
      </vt:variant>
      <vt:variant>
        <vt:i4>25</vt:i4>
      </vt:variant>
    </vt:vector>
  </HeadingPairs>
  <TitlesOfParts>
    <vt:vector size="26" baseType="lpstr">
      <vt:lpstr>Office 主题</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lpstr>PowerPoint 演示文稿</vt:lpstr>
    </vt:vector>
  </TitlesOfParts>
  <Company>china</Company>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Windows 用户</dc:creator>
  <cp:lastModifiedBy>notice lkp</cp:lastModifiedBy>
  <cp:revision>1095</cp:revision>
  <dcterms:created xsi:type="dcterms:W3CDTF">2014-10-15T13:27:38Z</dcterms:created>
  <dcterms:modified xsi:type="dcterms:W3CDTF">2017-07-19T08:57:53Z</dcterms:modified>
</cp:coreProperties>
</file>